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7"/>
  </p:notesMasterIdLst>
  <p:sldIdLst>
    <p:sldId id="361" r:id="rId6"/>
    <p:sldId id="287" r:id="rId7"/>
    <p:sldId id="257" r:id="rId8"/>
    <p:sldId id="368" r:id="rId9"/>
    <p:sldId id="301" r:id="rId10"/>
    <p:sldId id="288" r:id="rId11"/>
    <p:sldId id="289" r:id="rId12"/>
    <p:sldId id="309" r:id="rId13"/>
    <p:sldId id="308" r:id="rId14"/>
    <p:sldId id="312" r:id="rId15"/>
    <p:sldId id="3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C63E"/>
    <a:srgbClr val="D6BA8A"/>
    <a:srgbClr val="946B46"/>
    <a:srgbClr val="76CEF6"/>
    <a:srgbClr val="6FAD45"/>
    <a:srgbClr val="7CBA52"/>
    <a:srgbClr val="B9906B"/>
    <a:srgbClr val="A8794F"/>
    <a:srgbClr val="C1E9FB"/>
    <a:srgbClr val="B0E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35F30-EB30-B5A9-DEA4-7C9E09C9276F}" v="1" dt="2023-09-27T17:30:15.399"/>
    <p1510:client id="{A5FD4B3F-7E1B-F14A-5502-9A09AA23A82A}" v="276" dt="2023-10-04T17:13:02.258"/>
    <p1510:client id="{C5E18914-A771-CB89-29F0-06B7AE65995D}" v="9" dt="2023-06-13T19:19:14.919"/>
    <p1510:client id="{D675B6BD-1459-16CD-1D57-FBC33B98412F}" v="77" dt="2023-06-08T15:43:55.516"/>
  </p1510:revLst>
</p1510:revInfo>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Luca" userId="S::sam@fairtsp.com::efe7f690-9e59-4420-a145-37c3b3fdd113" providerId="AD" clId="Web-{C5E18914-A771-CB89-29F0-06B7AE65995D}"/>
    <pc:docChg chg="modSld">
      <pc:chgData name="Samantha Luca" userId="S::sam@fairtsp.com::efe7f690-9e59-4420-a145-37c3b3fdd113" providerId="AD" clId="Web-{C5E18914-A771-CB89-29F0-06B7AE65995D}" dt="2023-06-13T19:19:14.919" v="7" actId="20577"/>
      <pc:docMkLst>
        <pc:docMk/>
      </pc:docMkLst>
      <pc:sldChg chg="modSp">
        <pc:chgData name="Samantha Luca" userId="S::sam@fairtsp.com::efe7f690-9e59-4420-a145-37c3b3fdd113" providerId="AD" clId="Web-{C5E18914-A771-CB89-29F0-06B7AE65995D}" dt="2023-06-13T19:19:14.919" v="7" actId="20577"/>
        <pc:sldMkLst>
          <pc:docMk/>
          <pc:sldMk cId="109661576" sldId="369"/>
        </pc:sldMkLst>
        <pc:spChg chg="mod">
          <ac:chgData name="Samantha Luca" userId="S::sam@fairtsp.com::efe7f690-9e59-4420-a145-37c3b3fdd113" providerId="AD" clId="Web-{C5E18914-A771-CB89-29F0-06B7AE65995D}" dt="2023-06-13T19:19:14.919" v="7" actId="20577"/>
          <ac:spMkLst>
            <pc:docMk/>
            <pc:sldMk cId="109661576" sldId="369"/>
            <ac:spMk id="3" creationId="{4C9C85BE-11D0-C3AD-50FA-2B327766BAF5}"/>
          </ac:spMkLst>
        </pc:spChg>
      </pc:sldChg>
    </pc:docChg>
  </pc:docChgLst>
  <pc:docChgLst>
    <pc:chgData name="Aureliano Eguren" userId="S::aureliano@fairtsp.com::44210f25-79f0-41e5-ae1c-6b54c63d972c" providerId="AD" clId="Web-{0AC35F30-EB30-B5A9-DEA4-7C9E09C9276F}"/>
    <pc:docChg chg="modSld">
      <pc:chgData name="Aureliano Eguren" userId="S::aureliano@fairtsp.com::44210f25-79f0-41e5-ae1c-6b54c63d972c" providerId="AD" clId="Web-{0AC35F30-EB30-B5A9-DEA4-7C9E09C9276F}" dt="2023-09-27T17:30:15.399" v="0" actId="14100"/>
      <pc:docMkLst>
        <pc:docMk/>
      </pc:docMkLst>
      <pc:sldChg chg="modSp">
        <pc:chgData name="Aureliano Eguren" userId="S::aureliano@fairtsp.com::44210f25-79f0-41e5-ae1c-6b54c63d972c" providerId="AD" clId="Web-{0AC35F30-EB30-B5A9-DEA4-7C9E09C9276F}" dt="2023-09-27T17:30:15.399" v="0" actId="14100"/>
        <pc:sldMkLst>
          <pc:docMk/>
          <pc:sldMk cId="3250657165" sldId="287"/>
        </pc:sldMkLst>
        <pc:spChg chg="mod">
          <ac:chgData name="Aureliano Eguren" userId="S::aureliano@fairtsp.com::44210f25-79f0-41e5-ae1c-6b54c63d972c" providerId="AD" clId="Web-{0AC35F30-EB30-B5A9-DEA4-7C9E09C9276F}" dt="2023-09-27T17:30:15.399" v="0" actId="14100"/>
          <ac:spMkLst>
            <pc:docMk/>
            <pc:sldMk cId="3250657165" sldId="287"/>
            <ac:spMk id="2" creationId="{7AD6804D-4A33-41C8-B7CC-726F575C43CA}"/>
          </ac:spMkLst>
        </pc:spChg>
      </pc:sldChg>
    </pc:docChg>
  </pc:docChgLst>
  <pc:docChgLst>
    <pc:chgData name="Jake Makin" userId="S::jake@fairtsp.com::9987391e-45ee-4b26-a5b4-22cebdb1ecb7" providerId="AD" clId="Web-{D675B6BD-1459-16CD-1D57-FBC33B98412F}"/>
    <pc:docChg chg="modSld">
      <pc:chgData name="Jake Makin" userId="S::jake@fairtsp.com::9987391e-45ee-4b26-a5b4-22cebdb1ecb7" providerId="AD" clId="Web-{D675B6BD-1459-16CD-1D57-FBC33B98412F}" dt="2023-06-08T15:43:55.516" v="43" actId="1076"/>
      <pc:docMkLst>
        <pc:docMk/>
      </pc:docMkLst>
      <pc:sldChg chg="modSp">
        <pc:chgData name="Jake Makin" userId="S::jake@fairtsp.com::9987391e-45ee-4b26-a5b4-22cebdb1ecb7" providerId="AD" clId="Web-{D675B6BD-1459-16CD-1D57-FBC33B98412F}" dt="2023-06-08T15:42:44.830" v="23" actId="1076"/>
        <pc:sldMkLst>
          <pc:docMk/>
          <pc:sldMk cId="26684083" sldId="257"/>
        </pc:sldMkLst>
        <pc:spChg chg="mod">
          <ac:chgData name="Jake Makin" userId="S::jake@fairtsp.com::9987391e-45ee-4b26-a5b4-22cebdb1ecb7" providerId="AD" clId="Web-{D675B6BD-1459-16CD-1D57-FBC33B98412F}" dt="2023-06-08T15:42:44.830" v="23" actId="1076"/>
          <ac:spMkLst>
            <pc:docMk/>
            <pc:sldMk cId="26684083" sldId="257"/>
            <ac:spMk id="2" creationId="{00000000-0000-0000-0000-000000000000}"/>
          </ac:spMkLst>
        </pc:spChg>
      </pc:sldChg>
      <pc:sldChg chg="modSp">
        <pc:chgData name="Jake Makin" userId="S::jake@fairtsp.com::9987391e-45ee-4b26-a5b4-22cebdb1ecb7" providerId="AD" clId="Web-{D675B6BD-1459-16CD-1D57-FBC33B98412F}" dt="2023-06-08T15:42:11.674" v="10" actId="20577"/>
        <pc:sldMkLst>
          <pc:docMk/>
          <pc:sldMk cId="3250657165" sldId="287"/>
        </pc:sldMkLst>
        <pc:spChg chg="mod">
          <ac:chgData name="Jake Makin" userId="S::jake@fairtsp.com::9987391e-45ee-4b26-a5b4-22cebdb1ecb7" providerId="AD" clId="Web-{D675B6BD-1459-16CD-1D57-FBC33B98412F}" dt="2023-06-08T15:42:11.674" v="10" actId="20577"/>
          <ac:spMkLst>
            <pc:docMk/>
            <pc:sldMk cId="3250657165" sldId="287"/>
            <ac:spMk id="4" creationId="{958C8C88-AB66-4C01-972F-561E395A4896}"/>
          </ac:spMkLst>
        </pc:spChg>
      </pc:sldChg>
      <pc:sldChg chg="modSp">
        <pc:chgData name="Jake Makin" userId="S::jake@fairtsp.com::9987391e-45ee-4b26-a5b4-22cebdb1ecb7" providerId="AD" clId="Web-{D675B6BD-1459-16CD-1D57-FBC33B98412F}" dt="2023-06-08T15:43:55.516" v="43" actId="1076"/>
        <pc:sldMkLst>
          <pc:docMk/>
          <pc:sldMk cId="881519292" sldId="289"/>
        </pc:sldMkLst>
        <pc:spChg chg="mod">
          <ac:chgData name="Jake Makin" userId="S::jake@fairtsp.com::9987391e-45ee-4b26-a5b4-22cebdb1ecb7" providerId="AD" clId="Web-{D675B6BD-1459-16CD-1D57-FBC33B98412F}" dt="2023-06-08T15:43:55.516" v="43" actId="1076"/>
          <ac:spMkLst>
            <pc:docMk/>
            <pc:sldMk cId="881519292" sldId="289"/>
            <ac:spMk id="5" creationId="{00000000-0000-0000-0000-000000000000}"/>
          </ac:spMkLst>
        </pc:spChg>
      </pc:sldChg>
    </pc:docChg>
  </pc:docChgLst>
  <pc:docChgLst>
    <pc:chgData name="Samantha Luca" userId="S::sam@fairtsp.com::efe7f690-9e59-4420-a145-37c3b3fdd113" providerId="AD" clId="Web-{A5FD4B3F-7E1B-F14A-5502-9A09AA23A82A}"/>
    <pc:docChg chg="modSld">
      <pc:chgData name="Samantha Luca" userId="S::sam@fairtsp.com::efe7f690-9e59-4420-a145-37c3b3fdd113" providerId="AD" clId="Web-{A5FD4B3F-7E1B-F14A-5502-9A09AA23A82A}" dt="2023-10-04T17:13:02.258" v="271" actId="1076"/>
      <pc:docMkLst>
        <pc:docMk/>
      </pc:docMkLst>
      <pc:sldChg chg="modSp">
        <pc:chgData name="Samantha Luca" userId="S::sam@fairtsp.com::efe7f690-9e59-4420-a145-37c3b3fdd113" providerId="AD" clId="Web-{A5FD4B3F-7E1B-F14A-5502-9A09AA23A82A}" dt="2023-10-04T16:55:10.606" v="223" actId="1076"/>
        <pc:sldMkLst>
          <pc:docMk/>
          <pc:sldMk cId="26684083" sldId="257"/>
        </pc:sldMkLst>
        <pc:spChg chg="mod">
          <ac:chgData name="Samantha Luca" userId="S::sam@fairtsp.com::efe7f690-9e59-4420-a145-37c3b3fdd113" providerId="AD" clId="Web-{A5FD4B3F-7E1B-F14A-5502-9A09AA23A82A}" dt="2023-10-04T16:55:10.606" v="223" actId="1076"/>
          <ac:spMkLst>
            <pc:docMk/>
            <pc:sldMk cId="26684083" sldId="257"/>
            <ac:spMk id="2" creationId="{00000000-0000-0000-0000-000000000000}"/>
          </ac:spMkLst>
        </pc:spChg>
        <pc:spChg chg="mod">
          <ac:chgData name="Samantha Luca" userId="S::sam@fairtsp.com::efe7f690-9e59-4420-a145-37c3b3fdd113" providerId="AD" clId="Web-{A5FD4B3F-7E1B-F14A-5502-9A09AA23A82A}" dt="2023-10-04T16:55:01.575" v="222" actId="1076"/>
          <ac:spMkLst>
            <pc:docMk/>
            <pc:sldMk cId="26684083" sldId="257"/>
            <ac:spMk id="5" creationId="{00000000-0000-0000-0000-000000000000}"/>
          </ac:spMkLst>
        </pc:spChg>
        <pc:spChg chg="mod">
          <ac:chgData name="Samantha Luca" userId="S::sam@fairtsp.com::efe7f690-9e59-4420-a145-37c3b3fdd113" providerId="AD" clId="Web-{A5FD4B3F-7E1B-F14A-5502-9A09AA23A82A}" dt="2023-10-04T16:54:16.933" v="219"/>
          <ac:spMkLst>
            <pc:docMk/>
            <pc:sldMk cId="26684083" sldId="257"/>
            <ac:spMk id="10" creationId="{00000000-0000-0000-0000-000000000000}"/>
          </ac:spMkLst>
        </pc:spChg>
        <pc:picChg chg="mod">
          <ac:chgData name="Samantha Luca" userId="S::sam@fairtsp.com::efe7f690-9e59-4420-a145-37c3b3fdd113" providerId="AD" clId="Web-{A5FD4B3F-7E1B-F14A-5502-9A09AA23A82A}" dt="2023-10-04T16:54:50.262" v="221" actId="1076"/>
          <ac:picMkLst>
            <pc:docMk/>
            <pc:sldMk cId="26684083" sldId="257"/>
            <ac:picMk id="4" creationId="{3599C4DB-3C78-29E5-8E89-4485A7501A82}"/>
          </ac:picMkLst>
        </pc:picChg>
      </pc:sldChg>
      <pc:sldChg chg="modSp">
        <pc:chgData name="Samantha Luca" userId="S::sam@fairtsp.com::efe7f690-9e59-4420-a145-37c3b3fdd113" providerId="AD" clId="Web-{A5FD4B3F-7E1B-F14A-5502-9A09AA23A82A}" dt="2023-10-04T16:44:40.794" v="210" actId="20577"/>
        <pc:sldMkLst>
          <pc:docMk/>
          <pc:sldMk cId="3250657165" sldId="287"/>
        </pc:sldMkLst>
        <pc:spChg chg="mod">
          <ac:chgData name="Samantha Luca" userId="S::sam@fairtsp.com::efe7f690-9e59-4420-a145-37c3b3fdd113" providerId="AD" clId="Web-{A5FD4B3F-7E1B-F14A-5502-9A09AA23A82A}" dt="2023-10-04T16:37:30.533" v="32" actId="1076"/>
          <ac:spMkLst>
            <pc:docMk/>
            <pc:sldMk cId="3250657165" sldId="287"/>
            <ac:spMk id="2" creationId="{7AD6804D-4A33-41C8-B7CC-726F575C43CA}"/>
          </ac:spMkLst>
        </pc:spChg>
        <pc:spChg chg="mod">
          <ac:chgData name="Samantha Luca" userId="S::sam@fairtsp.com::efe7f690-9e59-4420-a145-37c3b3fdd113" providerId="AD" clId="Web-{A5FD4B3F-7E1B-F14A-5502-9A09AA23A82A}" dt="2023-10-04T16:44:40.794" v="210" actId="20577"/>
          <ac:spMkLst>
            <pc:docMk/>
            <pc:sldMk cId="3250657165" sldId="287"/>
            <ac:spMk id="4" creationId="{958C8C88-AB66-4C01-972F-561E395A4896}"/>
          </ac:spMkLst>
        </pc:spChg>
      </pc:sldChg>
      <pc:sldChg chg="modSp">
        <pc:chgData name="Samantha Luca" userId="S::sam@fairtsp.com::efe7f690-9e59-4420-a145-37c3b3fdd113" providerId="AD" clId="Web-{A5FD4B3F-7E1B-F14A-5502-9A09AA23A82A}" dt="2023-10-04T16:58:49.674" v="239" actId="1076"/>
        <pc:sldMkLst>
          <pc:docMk/>
          <pc:sldMk cId="421148277" sldId="288"/>
        </pc:sldMkLst>
        <pc:picChg chg="mod">
          <ac:chgData name="Samantha Luca" userId="S::sam@fairtsp.com::efe7f690-9e59-4420-a145-37c3b3fdd113" providerId="AD" clId="Web-{A5FD4B3F-7E1B-F14A-5502-9A09AA23A82A}" dt="2023-10-04T16:58:49.674" v="239" actId="1076"/>
          <ac:picMkLst>
            <pc:docMk/>
            <pc:sldMk cId="421148277" sldId="288"/>
            <ac:picMk id="4" creationId="{7A759F62-EF15-48DC-829B-9CABC1284410}"/>
          </ac:picMkLst>
        </pc:picChg>
      </pc:sldChg>
      <pc:sldChg chg="modSp">
        <pc:chgData name="Samantha Luca" userId="S::sam@fairtsp.com::efe7f690-9e59-4420-a145-37c3b3fdd113" providerId="AD" clId="Web-{A5FD4B3F-7E1B-F14A-5502-9A09AA23A82A}" dt="2023-10-04T16:59:48.363" v="247" actId="1076"/>
        <pc:sldMkLst>
          <pc:docMk/>
          <pc:sldMk cId="881519292" sldId="289"/>
        </pc:sldMkLst>
        <pc:spChg chg="mod">
          <ac:chgData name="Samantha Luca" userId="S::sam@fairtsp.com::efe7f690-9e59-4420-a145-37c3b3fdd113" providerId="AD" clId="Web-{A5FD4B3F-7E1B-F14A-5502-9A09AA23A82A}" dt="2023-10-04T16:59:48.363" v="247" actId="1076"/>
          <ac:spMkLst>
            <pc:docMk/>
            <pc:sldMk cId="881519292" sldId="289"/>
            <ac:spMk id="5" creationId="{00000000-0000-0000-0000-000000000000}"/>
          </ac:spMkLst>
        </pc:spChg>
        <pc:spChg chg="mod">
          <ac:chgData name="Samantha Luca" userId="S::sam@fairtsp.com::efe7f690-9e59-4420-a145-37c3b3fdd113" providerId="AD" clId="Web-{A5FD4B3F-7E1B-F14A-5502-9A09AA23A82A}" dt="2023-10-04T16:59:29.644" v="245"/>
          <ac:spMkLst>
            <pc:docMk/>
            <pc:sldMk cId="881519292" sldId="289"/>
            <ac:spMk id="8" creationId="{A30C58D9-D98F-3E2C-2C61-E21C4650198D}"/>
          </ac:spMkLst>
        </pc:spChg>
      </pc:sldChg>
      <pc:sldChg chg="modSp">
        <pc:chgData name="Samantha Luca" userId="S::sam@fairtsp.com::efe7f690-9e59-4420-a145-37c3b3fdd113" providerId="AD" clId="Web-{A5FD4B3F-7E1B-F14A-5502-9A09AA23A82A}" dt="2023-10-04T16:58:38.283" v="237" actId="1076"/>
        <pc:sldMkLst>
          <pc:docMk/>
          <pc:sldMk cId="3127083128" sldId="301"/>
        </pc:sldMkLst>
        <pc:spChg chg="mod">
          <ac:chgData name="Samantha Luca" userId="S::sam@fairtsp.com::efe7f690-9e59-4420-a145-37c3b3fdd113" providerId="AD" clId="Web-{A5FD4B3F-7E1B-F14A-5502-9A09AA23A82A}" dt="2023-10-04T16:58:38.283" v="237" actId="1076"/>
          <ac:spMkLst>
            <pc:docMk/>
            <pc:sldMk cId="3127083128" sldId="301"/>
            <ac:spMk id="2" creationId="{7F84969A-96FF-4013-938C-8DCF8F551179}"/>
          </ac:spMkLst>
        </pc:spChg>
        <pc:spChg chg="mod">
          <ac:chgData name="Samantha Luca" userId="S::sam@fairtsp.com::efe7f690-9e59-4420-a145-37c3b3fdd113" providerId="AD" clId="Web-{A5FD4B3F-7E1B-F14A-5502-9A09AA23A82A}" dt="2023-10-04T16:57:49.907" v="229" actId="14100"/>
          <ac:spMkLst>
            <pc:docMk/>
            <pc:sldMk cId="3127083128" sldId="301"/>
            <ac:spMk id="3" creationId="{260258A3-567D-44C9-A016-4E10737BAF49}"/>
          </ac:spMkLst>
        </pc:spChg>
        <pc:spChg chg="mod">
          <ac:chgData name="Samantha Luca" userId="S::sam@fairtsp.com::efe7f690-9e59-4420-a145-37c3b3fdd113" providerId="AD" clId="Web-{A5FD4B3F-7E1B-F14A-5502-9A09AA23A82A}" dt="2023-10-04T16:58:06.314" v="232" actId="1076"/>
          <ac:spMkLst>
            <pc:docMk/>
            <pc:sldMk cId="3127083128" sldId="301"/>
            <ac:spMk id="4" creationId="{CF142039-9393-4963-940C-38711318B5D2}"/>
          </ac:spMkLst>
        </pc:spChg>
      </pc:sldChg>
      <pc:sldChg chg="modSp">
        <pc:chgData name="Samantha Luca" userId="S::sam@fairtsp.com::efe7f690-9e59-4420-a145-37c3b3fdd113" providerId="AD" clId="Web-{A5FD4B3F-7E1B-F14A-5502-9A09AA23A82A}" dt="2023-10-04T17:02:29.820" v="250"/>
        <pc:sldMkLst>
          <pc:docMk/>
          <pc:sldMk cId="543955275" sldId="308"/>
        </pc:sldMkLst>
        <pc:spChg chg="mod">
          <ac:chgData name="Samantha Luca" userId="S::sam@fairtsp.com::efe7f690-9e59-4420-a145-37c3b3fdd113" providerId="AD" clId="Web-{A5FD4B3F-7E1B-F14A-5502-9A09AA23A82A}" dt="2023-10-04T16:59:19.972" v="243"/>
          <ac:spMkLst>
            <pc:docMk/>
            <pc:sldMk cId="543955275" sldId="308"/>
            <ac:spMk id="2" creationId="{E40ED06B-A7A7-6D91-2597-E17D915023A8}"/>
          </ac:spMkLst>
        </pc:spChg>
        <pc:spChg chg="mod">
          <ac:chgData name="Samantha Luca" userId="S::sam@fairtsp.com::efe7f690-9e59-4420-a145-37c3b3fdd113" providerId="AD" clId="Web-{A5FD4B3F-7E1B-F14A-5502-9A09AA23A82A}" dt="2023-10-04T17:02:29.820" v="250"/>
          <ac:spMkLst>
            <pc:docMk/>
            <pc:sldMk cId="543955275" sldId="308"/>
            <ac:spMk id="3" creationId="{4C9C85BE-11D0-C3AD-50FA-2B327766BAF5}"/>
          </ac:spMkLst>
        </pc:spChg>
      </pc:sldChg>
      <pc:sldChg chg="modSp">
        <pc:chgData name="Samantha Luca" userId="S::sam@fairtsp.com::efe7f690-9e59-4420-a145-37c3b3fdd113" providerId="AD" clId="Web-{A5FD4B3F-7E1B-F14A-5502-9A09AA23A82A}" dt="2023-10-04T17:02:36.742" v="252"/>
        <pc:sldMkLst>
          <pc:docMk/>
          <pc:sldMk cId="2154972109" sldId="309"/>
        </pc:sldMkLst>
        <pc:spChg chg="mod">
          <ac:chgData name="Samantha Luca" userId="S::sam@fairtsp.com::efe7f690-9e59-4420-a145-37c3b3fdd113" providerId="AD" clId="Web-{A5FD4B3F-7E1B-F14A-5502-9A09AA23A82A}" dt="2023-10-04T16:59:24.034" v="244"/>
          <ac:spMkLst>
            <pc:docMk/>
            <pc:sldMk cId="2154972109" sldId="309"/>
            <ac:spMk id="2" creationId="{E40ED06B-A7A7-6D91-2597-E17D915023A8}"/>
          </ac:spMkLst>
        </pc:spChg>
        <pc:spChg chg="mod">
          <ac:chgData name="Samantha Luca" userId="S::sam@fairtsp.com::efe7f690-9e59-4420-a145-37c3b3fdd113" providerId="AD" clId="Web-{A5FD4B3F-7E1B-F14A-5502-9A09AA23A82A}" dt="2023-10-04T17:02:36.742" v="252"/>
          <ac:spMkLst>
            <pc:docMk/>
            <pc:sldMk cId="2154972109" sldId="309"/>
            <ac:spMk id="3" creationId="{4C9C85BE-11D0-C3AD-50FA-2B327766BAF5}"/>
          </ac:spMkLst>
        </pc:spChg>
      </pc:sldChg>
      <pc:sldChg chg="modSp">
        <pc:chgData name="Samantha Luca" userId="S::sam@fairtsp.com::efe7f690-9e59-4420-a145-37c3b3fdd113" providerId="AD" clId="Web-{A5FD4B3F-7E1B-F14A-5502-9A09AA23A82A}" dt="2023-10-04T17:13:02.258" v="271" actId="1076"/>
        <pc:sldMkLst>
          <pc:docMk/>
          <pc:sldMk cId="3704093208" sldId="312"/>
        </pc:sldMkLst>
        <pc:spChg chg="mod">
          <ac:chgData name="Samantha Luca" userId="S::sam@fairtsp.com::efe7f690-9e59-4420-a145-37c3b3fdd113" providerId="AD" clId="Web-{A5FD4B3F-7E1B-F14A-5502-9A09AA23A82A}" dt="2023-10-04T17:13:02.258" v="271" actId="1076"/>
          <ac:spMkLst>
            <pc:docMk/>
            <pc:sldMk cId="3704093208" sldId="312"/>
            <ac:spMk id="2" creationId="{E40ED06B-A7A7-6D91-2597-E17D915023A8}"/>
          </ac:spMkLst>
        </pc:spChg>
        <pc:spChg chg="mod">
          <ac:chgData name="Samantha Luca" userId="S::sam@fairtsp.com::efe7f690-9e59-4420-a145-37c3b3fdd113" providerId="AD" clId="Web-{A5FD4B3F-7E1B-F14A-5502-9A09AA23A82A}" dt="2023-10-04T17:12:58.101" v="270" actId="1076"/>
          <ac:spMkLst>
            <pc:docMk/>
            <pc:sldMk cId="3704093208" sldId="312"/>
            <ac:spMk id="3" creationId="{4C9C85BE-11D0-C3AD-50FA-2B327766BAF5}"/>
          </ac:spMkLst>
        </pc:spChg>
      </pc:sldChg>
      <pc:sldChg chg="addSp delSp modSp">
        <pc:chgData name="Samantha Luca" userId="S::sam@fairtsp.com::efe7f690-9e59-4420-a145-37c3b3fdd113" providerId="AD" clId="Web-{A5FD4B3F-7E1B-F14A-5502-9A09AA23A82A}" dt="2023-10-04T16:32:02.041" v="24" actId="20577"/>
        <pc:sldMkLst>
          <pc:docMk/>
          <pc:sldMk cId="853178057" sldId="361"/>
        </pc:sldMkLst>
        <pc:spChg chg="mod">
          <ac:chgData name="Samantha Luca" userId="S::sam@fairtsp.com::efe7f690-9e59-4420-a145-37c3b3fdd113" providerId="AD" clId="Web-{A5FD4B3F-7E1B-F14A-5502-9A09AA23A82A}" dt="2023-10-04T16:32:02.041" v="24" actId="20577"/>
          <ac:spMkLst>
            <pc:docMk/>
            <pc:sldMk cId="853178057" sldId="361"/>
            <ac:spMk id="7" creationId="{D76B16DE-6D9D-49DE-B4F8-8ABD741CCFCC}"/>
          </ac:spMkLst>
        </pc:spChg>
        <pc:picChg chg="add mod">
          <ac:chgData name="Samantha Luca" userId="S::sam@fairtsp.com::efe7f690-9e59-4420-a145-37c3b3fdd113" providerId="AD" clId="Web-{A5FD4B3F-7E1B-F14A-5502-9A09AA23A82A}" dt="2023-10-04T16:31:22.758" v="6" actId="1076"/>
          <ac:picMkLst>
            <pc:docMk/>
            <pc:sldMk cId="853178057" sldId="361"/>
            <ac:picMk id="2" creationId="{BB9670C3-83F9-B1B2-6D51-F476FAF2B9AE}"/>
          </ac:picMkLst>
        </pc:picChg>
        <pc:picChg chg="del">
          <ac:chgData name="Samantha Luca" userId="S::sam@fairtsp.com::efe7f690-9e59-4420-a145-37c3b3fdd113" providerId="AD" clId="Web-{A5FD4B3F-7E1B-F14A-5502-9A09AA23A82A}" dt="2023-10-04T16:31:18.914" v="5"/>
          <ac:picMkLst>
            <pc:docMk/>
            <pc:sldMk cId="853178057" sldId="361"/>
            <ac:picMk id="9" creationId="{3452E2D2-7507-4EE1-9D43-081C93291191}"/>
          </ac:picMkLst>
        </pc:picChg>
      </pc:sldChg>
      <pc:sldChg chg="modSp">
        <pc:chgData name="Samantha Luca" userId="S::sam@fairtsp.com::efe7f690-9e59-4420-a145-37c3b3fdd113" providerId="AD" clId="Web-{A5FD4B3F-7E1B-F14A-5502-9A09AA23A82A}" dt="2023-10-04T16:55:18.591" v="224"/>
        <pc:sldMkLst>
          <pc:docMk/>
          <pc:sldMk cId="1931617743" sldId="368"/>
        </pc:sldMkLst>
        <pc:spChg chg="mod">
          <ac:chgData name="Samantha Luca" userId="S::sam@fairtsp.com::efe7f690-9e59-4420-a145-37c3b3fdd113" providerId="AD" clId="Web-{A5FD4B3F-7E1B-F14A-5502-9A09AA23A82A}" dt="2023-10-04T16:55:18.591" v="224"/>
          <ac:spMkLst>
            <pc:docMk/>
            <pc:sldMk cId="1931617743" sldId="368"/>
            <ac:spMk id="6" creationId="{FFB6402E-73C4-481E-BC37-A70EFE026115}"/>
          </ac:spMkLst>
        </pc:spChg>
      </pc:sldChg>
      <pc:sldChg chg="modSp">
        <pc:chgData name="Samantha Luca" userId="S::sam@fairtsp.com::efe7f690-9e59-4420-a145-37c3b3fdd113" providerId="AD" clId="Web-{A5FD4B3F-7E1B-F14A-5502-9A09AA23A82A}" dt="2023-10-04T17:12:36.507" v="267" actId="1076"/>
        <pc:sldMkLst>
          <pc:docMk/>
          <pc:sldMk cId="109661576" sldId="369"/>
        </pc:sldMkLst>
        <pc:spChg chg="mod">
          <ac:chgData name="Samantha Luca" userId="S::sam@fairtsp.com::efe7f690-9e59-4420-a145-37c3b3fdd113" providerId="AD" clId="Web-{A5FD4B3F-7E1B-F14A-5502-9A09AA23A82A}" dt="2023-10-04T17:12:33.663" v="266" actId="1076"/>
          <ac:spMkLst>
            <pc:docMk/>
            <pc:sldMk cId="109661576" sldId="369"/>
            <ac:spMk id="2" creationId="{E40ED06B-A7A7-6D91-2597-E17D915023A8}"/>
          </ac:spMkLst>
        </pc:spChg>
        <pc:spChg chg="mod">
          <ac:chgData name="Samantha Luca" userId="S::sam@fairtsp.com::efe7f690-9e59-4420-a145-37c3b3fdd113" providerId="AD" clId="Web-{A5FD4B3F-7E1B-F14A-5502-9A09AA23A82A}" dt="2023-10-04T17:12:36.507" v="267" actId="1076"/>
          <ac:spMkLst>
            <pc:docMk/>
            <pc:sldMk cId="109661576" sldId="369"/>
            <ac:spMk id="3" creationId="{4C9C85BE-11D0-C3AD-50FA-2B327766BA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3813-2B6D-4ECB-B591-7E9509055620}" type="datetimeFigureOut">
              <a:rPr lang="en-US"/>
              <a:t>11/15/2023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0E589-365F-466C-B5E7-AB6485942264}" type="slidenum">
              <a:rPr lang="en-US"/>
              <a:t>‹#›</a:t>
            </a:fld>
            <a:endParaRPr lang="en-US"/>
          </a:p>
        </p:txBody>
      </p:sp>
    </p:spTree>
    <p:extLst>
      <p:ext uri="{BB962C8B-B14F-4D97-AF65-F5344CB8AC3E}">
        <p14:creationId xmlns:p14="http://schemas.microsoft.com/office/powerpoint/2010/main" val="94641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C4CB19-8157-46F7-BFE9-208BB23E18DB}" type="slidenum">
              <a:rPr lang="en-US" smtClean="0"/>
              <a:t>2</a:t>
            </a:fld>
            <a:endParaRPr lang="en-US"/>
          </a:p>
        </p:txBody>
      </p:sp>
    </p:spTree>
    <p:extLst>
      <p:ext uri="{BB962C8B-B14F-4D97-AF65-F5344CB8AC3E}">
        <p14:creationId xmlns:p14="http://schemas.microsoft.com/office/powerpoint/2010/main" val="255750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C4CB19-8157-46F7-BFE9-208BB23E18DB}" type="slidenum">
              <a:rPr lang="en-US" smtClean="0"/>
              <a:t>4</a:t>
            </a:fld>
            <a:endParaRPr lang="en-US"/>
          </a:p>
        </p:txBody>
      </p:sp>
    </p:spTree>
    <p:extLst>
      <p:ext uri="{BB962C8B-B14F-4D97-AF65-F5344CB8AC3E}">
        <p14:creationId xmlns:p14="http://schemas.microsoft.com/office/powerpoint/2010/main" val="334565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C4CB19-8157-46F7-BFE9-208BB23E18DB}" type="slidenum">
              <a:rPr lang="en-US" smtClean="0"/>
              <a:t>7</a:t>
            </a:fld>
            <a:endParaRPr lang="en-US"/>
          </a:p>
        </p:txBody>
      </p:sp>
    </p:spTree>
    <p:extLst>
      <p:ext uri="{BB962C8B-B14F-4D97-AF65-F5344CB8AC3E}">
        <p14:creationId xmlns:p14="http://schemas.microsoft.com/office/powerpoint/2010/main" val="9796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2473425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3845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3082094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11/15/2023</a:t>
            </a:fld>
            <a:endParaRPr lang="en-US"/>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2557222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182777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52305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726719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0CE407-00D5-46AA-AF57-E1F23AA2AD6A}" type="datetimeFigureOut">
              <a:rPr lang="en-US" smtClean="0"/>
              <a:t>11/15/2023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221291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0CE407-00D5-46AA-AF57-E1F23AA2AD6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98542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0CE407-00D5-46AA-AF57-E1F23AA2AD6A}" type="datetimeFigureOut">
              <a:rPr lang="en-US" smtClean="0"/>
              <a:t>11/15/2023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384230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0CE407-00D5-46AA-AF57-E1F23AA2AD6A}" type="datetimeFigureOut">
              <a:rPr lang="en-US" smtClean="0"/>
              <a:t>11/15/2023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131725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CE407-00D5-46AA-AF57-E1F23AA2AD6A}" type="datetimeFigureOut">
              <a:rPr lang="en-US" smtClean="0"/>
              <a:t>11/15/2023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354667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0CE407-00D5-46AA-AF57-E1F23AA2AD6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1492234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0CE407-00D5-46AA-AF57-E1F23AA2AD6A}" type="datetimeFigureOut">
              <a:rPr lang="en-US" smtClean="0"/>
              <a:t>11/15/2023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D3041-5A22-47B9-9024-FFE913683498}" type="slidenum">
              <a:rPr lang="en-US" smtClean="0"/>
              <a:t>‹#›</a:t>
            </a:fld>
            <a:endParaRPr lang="en-US"/>
          </a:p>
        </p:txBody>
      </p:sp>
    </p:spTree>
    <p:extLst>
      <p:ext uri="{BB962C8B-B14F-4D97-AF65-F5344CB8AC3E}">
        <p14:creationId xmlns:p14="http://schemas.microsoft.com/office/powerpoint/2010/main" val="155475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CE407-00D5-46AA-AF57-E1F23AA2AD6A}" type="datetimeFigureOut">
              <a:rPr lang="en-US" smtClean="0"/>
              <a:t>11/15/2023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D3041-5A22-47B9-9024-FFE913683498}" type="slidenum">
              <a:rPr lang="en-US" smtClean="0"/>
              <a:t>‹#›</a:t>
            </a:fld>
            <a:endParaRPr lang="en-US"/>
          </a:p>
        </p:txBody>
      </p:sp>
    </p:spTree>
    <p:extLst>
      <p:ext uri="{BB962C8B-B14F-4D97-AF65-F5344CB8AC3E}">
        <p14:creationId xmlns:p14="http://schemas.microsoft.com/office/powerpoint/2010/main" val="117439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0CE407-00D5-46AA-AF57-E1F23AA2AD6A}" type="datetimeFigureOut">
              <a:rPr lang="en-US" smtClean="0"/>
              <a:t>11/15/2023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CDD3041-5A22-47B9-9024-FFE913683498}" type="slidenum">
              <a:rPr lang="en-US" smtClean="0"/>
              <a:t>‹#›</a:t>
            </a:fld>
            <a:endParaRPr lang="en-US"/>
          </a:p>
        </p:txBody>
      </p:sp>
    </p:spTree>
    <p:extLst>
      <p:ext uri="{BB962C8B-B14F-4D97-AF65-F5344CB8AC3E}">
        <p14:creationId xmlns:p14="http://schemas.microsoft.com/office/powerpoint/2010/main" val="2689632603"/>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76B16DE-6D9D-49DE-B4F8-8ABD741CCFCC}"/>
              </a:ext>
            </a:extLst>
          </p:cNvPr>
          <p:cNvSpPr txBox="1">
            <a:spLocks/>
          </p:cNvSpPr>
          <p:nvPr/>
        </p:nvSpPr>
        <p:spPr>
          <a:xfrm>
            <a:off x="4410456" y="1275474"/>
            <a:ext cx="5251703" cy="4467226"/>
          </a:xfrm>
          <a:prstGeom prst="rect">
            <a:avLst/>
          </a:prstGeom>
        </p:spPr>
        <p:txBody>
          <a:bodyPr vert="horz" lIns="91440" tIns="45720" rIns="91440" bIns="45720" rtlCol="0" anchor="b" anchorCtr="0">
            <a:normAutofit fontScale="92500" lnSpcReduction="1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pPr>
            <a:r>
              <a:rPr lang="en-US" sz="6400" b="1" err="1">
                <a:solidFill>
                  <a:schemeClr val="tx1"/>
                </a:solidFill>
                <a:latin typeface="Century Gothic"/>
              </a:rPr>
              <a:t>FairTSA</a:t>
            </a:r>
            <a:endParaRPr lang="en-US" sz="6400" b="1">
              <a:solidFill>
                <a:schemeClr val="tx1"/>
              </a:solidFill>
              <a:latin typeface="Century Gothic"/>
            </a:endParaRPr>
          </a:p>
          <a:p>
            <a:pPr>
              <a:lnSpc>
                <a:spcPct val="90000"/>
              </a:lnSpc>
            </a:pPr>
            <a:r>
              <a:rPr lang="en-US" sz="4300" dirty="0">
                <a:solidFill>
                  <a:schemeClr val="tx1"/>
                </a:solidFill>
                <a:latin typeface="Century Gothic"/>
              </a:rPr>
              <a:t>The Fair Trade Sustainability Alliance</a:t>
            </a:r>
          </a:p>
          <a:p>
            <a:pPr>
              <a:lnSpc>
                <a:spcPct val="90000"/>
              </a:lnSpc>
            </a:pPr>
            <a:endParaRPr lang="en-US" sz="4300">
              <a:solidFill>
                <a:schemeClr val="tx1"/>
              </a:solidFill>
              <a:latin typeface="Century Gothic" panose="020B0502020202020204" pitchFamily="34" charset="0"/>
            </a:endParaRPr>
          </a:p>
          <a:p>
            <a:pPr>
              <a:lnSpc>
                <a:spcPct val="90000"/>
              </a:lnSpc>
            </a:pPr>
            <a:r>
              <a:rPr lang="en-US" sz="2800" i="0" dirty="0">
                <a:solidFill>
                  <a:srgbClr val="000000"/>
                </a:solidFill>
                <a:effectLst/>
                <a:latin typeface="Century Gothic"/>
              </a:rPr>
              <a:t>Community Development:</a:t>
            </a:r>
            <a:r>
              <a:rPr lang="en-US" sz="2800" dirty="0">
                <a:solidFill>
                  <a:srgbClr val="000000"/>
                </a:solidFill>
                <a:latin typeface="Century Gothic"/>
              </a:rPr>
              <a:t> </a:t>
            </a:r>
            <a:endParaRPr lang="en-US" sz="2800" i="0" dirty="0">
              <a:solidFill>
                <a:srgbClr val="000000"/>
              </a:solidFill>
              <a:effectLst/>
              <a:latin typeface="Century Gothic" panose="020B0502020202020204" pitchFamily="34" charset="0"/>
            </a:endParaRPr>
          </a:p>
          <a:p>
            <a:pPr>
              <a:lnSpc>
                <a:spcPct val="90000"/>
              </a:lnSpc>
            </a:pPr>
            <a:r>
              <a:rPr lang="en-US" sz="2800" i="0" dirty="0">
                <a:solidFill>
                  <a:srgbClr val="000000"/>
                </a:solidFill>
                <a:effectLst/>
                <a:latin typeface="Century Gothic"/>
              </a:rPr>
              <a:t>Project-Based Accountability </a:t>
            </a:r>
            <a:r>
              <a:rPr lang="en-US" sz="2800" i="0" dirty="0">
                <a:solidFill>
                  <a:srgbClr val="000000"/>
                </a:solidFill>
                <a:effectLst/>
                <a:latin typeface="Arial"/>
                <a:cs typeface="Arial"/>
              </a:rPr>
              <a:t>​</a:t>
            </a:r>
            <a:r>
              <a:rPr lang="en-US" sz="2800" i="0" dirty="0">
                <a:solidFill>
                  <a:srgbClr val="000000"/>
                </a:solidFill>
                <a:effectLst/>
                <a:latin typeface="Century Gothic"/>
              </a:rPr>
              <a:t>&amp; Engagement with Rural Communities</a:t>
            </a:r>
            <a:endParaRPr lang="en-US" sz="2800" dirty="0">
              <a:solidFill>
                <a:schemeClr val="tx1"/>
              </a:solidFill>
              <a:latin typeface="Century Gothic"/>
            </a:endParaRPr>
          </a:p>
        </p:txBody>
      </p:sp>
      <p:pic>
        <p:nvPicPr>
          <p:cNvPr id="2" name="Picture 1" descr="A logo of a globe&#10;&#10;Description automatically generated">
            <a:extLst>
              <a:ext uri="{FF2B5EF4-FFF2-40B4-BE49-F238E27FC236}">
                <a16:creationId xmlns:a16="http://schemas.microsoft.com/office/drawing/2014/main" id="{BB9670C3-83F9-B1B2-6D51-F476FAF2B9AE}"/>
              </a:ext>
            </a:extLst>
          </p:cNvPr>
          <p:cNvPicPr>
            <a:picLocks noChangeAspect="1"/>
          </p:cNvPicPr>
          <p:nvPr/>
        </p:nvPicPr>
        <p:blipFill>
          <a:blip r:embed="rId2"/>
          <a:stretch>
            <a:fillRect/>
          </a:stretch>
        </p:blipFill>
        <p:spPr>
          <a:xfrm>
            <a:off x="1582845" y="969034"/>
            <a:ext cx="2930308" cy="4833667"/>
          </a:xfrm>
          <a:prstGeom prst="rect">
            <a:avLst/>
          </a:prstGeom>
        </p:spPr>
      </p:pic>
    </p:spTree>
    <p:extLst>
      <p:ext uri="{BB962C8B-B14F-4D97-AF65-F5344CB8AC3E}">
        <p14:creationId xmlns:p14="http://schemas.microsoft.com/office/powerpoint/2010/main" val="853178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0ED06B-A7A7-6D91-2597-E17D915023A8}"/>
              </a:ext>
            </a:extLst>
          </p:cNvPr>
          <p:cNvSpPr>
            <a:spLocks noGrp="1"/>
          </p:cNvSpPr>
          <p:nvPr>
            <p:ph type="title"/>
          </p:nvPr>
        </p:nvSpPr>
        <p:spPr>
          <a:xfrm>
            <a:off x="6537173" y="172879"/>
            <a:ext cx="5379193" cy="1376589"/>
          </a:xfrm>
        </p:spPr>
        <p:txBody>
          <a:bodyPr anchor="b">
            <a:noAutofit/>
          </a:bodyPr>
          <a:lstStyle/>
          <a:p>
            <a:r>
              <a:rPr lang="en-US" sz="2600" b="1" dirty="0" err="1"/>
              <a:t>Kokonut</a:t>
            </a:r>
            <a:r>
              <a:rPr lang="en-US" sz="2600" b="1" dirty="0"/>
              <a:t> Pacific, </a:t>
            </a:r>
            <a:br>
              <a:rPr lang="en-US" sz="2600" b="1" dirty="0"/>
            </a:br>
            <a:r>
              <a:rPr lang="en-US" sz="2600" b="1" dirty="0"/>
              <a:t>Solomon Islands</a:t>
            </a:r>
            <a:br>
              <a:rPr lang="en-US" sz="2600" b="1" dirty="0"/>
            </a:br>
            <a:r>
              <a:rPr lang="en-US" sz="2600" b="1" dirty="0"/>
              <a:t>CDP 2020: Eco crisis into Opportunity</a:t>
            </a:r>
          </a:p>
        </p:txBody>
      </p:sp>
      <p:pic>
        <p:nvPicPr>
          <p:cNvPr id="5" name="Picture 4" descr="A picture containing person&#10;&#10;Description automatically generated">
            <a:extLst>
              <a:ext uri="{FF2B5EF4-FFF2-40B4-BE49-F238E27FC236}">
                <a16:creationId xmlns:a16="http://schemas.microsoft.com/office/drawing/2014/main" id="{48BA3CE4-BAFC-5EC9-F120-FD5E778541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825" r="35311" b="3"/>
          <a:stretch/>
        </p:blipFill>
        <p:spPr>
          <a:xfrm>
            <a:off x="-1" y="10"/>
            <a:ext cx="3003123" cy="3892380"/>
          </a:xfrm>
          <a:prstGeom prst="rect">
            <a:avLst/>
          </a:prstGeom>
        </p:spPr>
      </p:pic>
      <p:pic>
        <p:nvPicPr>
          <p:cNvPr id="16" name="Picture 15" descr="A picture containing grass, outdoor, person&#10;&#10;Description automatically generated">
            <a:extLst>
              <a:ext uri="{FF2B5EF4-FFF2-40B4-BE49-F238E27FC236}">
                <a16:creationId xmlns:a16="http://schemas.microsoft.com/office/drawing/2014/main" id="{6ADC64E1-6465-04B2-6DF2-9E2DB6CC4B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49" r="30950" b="1"/>
          <a:stretch/>
        </p:blipFill>
        <p:spPr>
          <a:xfrm>
            <a:off x="3180257" y="10"/>
            <a:ext cx="3016307" cy="2785935"/>
          </a:xfrm>
          <a:prstGeom prst="rect">
            <a:avLst/>
          </a:prstGeom>
        </p:spPr>
      </p:pic>
      <p:pic>
        <p:nvPicPr>
          <p:cNvPr id="6" name="Picture 5" descr="Icon&#10;&#10;Description automatically generated">
            <a:extLst>
              <a:ext uri="{FF2B5EF4-FFF2-40B4-BE49-F238E27FC236}">
                <a16:creationId xmlns:a16="http://schemas.microsoft.com/office/drawing/2014/main" id="{6190029E-2DAC-1295-9AE2-929A253CDA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84" r="3" b="4814"/>
          <a:stretch/>
        </p:blipFill>
        <p:spPr>
          <a:xfrm>
            <a:off x="-1" y="4079988"/>
            <a:ext cx="3003123" cy="2778013"/>
          </a:xfrm>
          <a:prstGeom prst="rect">
            <a:avLst/>
          </a:prstGeom>
        </p:spPr>
      </p:pic>
      <p:pic>
        <p:nvPicPr>
          <p:cNvPr id="18" name="Picture 17" descr="A picture containing tree, outdoor&#10;&#10;Description automatically generated">
            <a:extLst>
              <a:ext uri="{FF2B5EF4-FFF2-40B4-BE49-F238E27FC236}">
                <a16:creationId xmlns:a16="http://schemas.microsoft.com/office/drawing/2014/main" id="{A0476C09-8CAC-4670-EEAE-E6B7702572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3015" b="-4"/>
          <a:stretch/>
        </p:blipFill>
        <p:spPr>
          <a:xfrm rot="5400000">
            <a:off x="2738243" y="3399679"/>
            <a:ext cx="3900335" cy="3016307"/>
          </a:xfrm>
          <a:prstGeom prst="rect">
            <a:avLst/>
          </a:prstGeom>
        </p:spPr>
      </p:pic>
      <p:sp>
        <p:nvSpPr>
          <p:cNvPr id="3" name="Content Placeholder 2">
            <a:extLst>
              <a:ext uri="{FF2B5EF4-FFF2-40B4-BE49-F238E27FC236}">
                <a16:creationId xmlns:a16="http://schemas.microsoft.com/office/drawing/2014/main" id="{4C9C85BE-11D0-C3AD-50FA-2B327766BAF5}"/>
              </a:ext>
            </a:extLst>
          </p:cNvPr>
          <p:cNvSpPr>
            <a:spLocks noGrp="1"/>
          </p:cNvSpPr>
          <p:nvPr>
            <p:ph idx="1"/>
          </p:nvPr>
        </p:nvSpPr>
        <p:spPr>
          <a:xfrm>
            <a:off x="6373699" y="1707618"/>
            <a:ext cx="5815251" cy="4767943"/>
          </a:xfrm>
        </p:spPr>
        <p:txBody>
          <a:bodyPr vert="horz" lIns="91440" tIns="45720" rIns="91440" bIns="45720" rtlCol="0" anchor="t">
            <a:noAutofit/>
          </a:bodyPr>
          <a:lstStyle/>
          <a:p>
            <a:r>
              <a:rPr lang="en-US" sz="2000" b="0" i="0">
                <a:effectLst/>
                <a:latin typeface="Calibri"/>
                <a:ea typeface="Calibri"/>
                <a:cs typeface="Calibri"/>
              </a:rPr>
              <a:t>In 2020 there was an unexpected problem </a:t>
            </a:r>
            <a:r>
              <a:rPr lang="en-US" sz="2000" b="0" i="0" dirty="0">
                <a:effectLst/>
                <a:latin typeface="Calibri"/>
                <a:ea typeface="Calibri"/>
                <a:cs typeface="Calibri"/>
              </a:rPr>
              <a:t>threatening the main export of these remote islands. </a:t>
            </a:r>
            <a:r>
              <a:rPr lang="en-US" sz="2000" dirty="0">
                <a:latin typeface="Calibri"/>
                <a:ea typeface="Calibri"/>
                <a:cs typeface="Calibri"/>
              </a:rPr>
              <a:t>The </a:t>
            </a:r>
            <a:r>
              <a:rPr lang="en-US" sz="2000" b="0" i="0" dirty="0">
                <a:effectLst/>
                <a:latin typeface="Calibri"/>
                <a:ea typeface="Calibri"/>
                <a:cs typeface="Calibri"/>
              </a:rPr>
              <a:t>Coconut Rhinoceros beetles spread all around the oil palm plantations, causing significant risks to the economic security, social cohesion, and political stability. The infected trees were identified and rounded </a:t>
            </a:r>
            <a:r>
              <a:rPr lang="en-US" sz="2000" dirty="0">
                <a:latin typeface="Calibri"/>
                <a:ea typeface="Calibri"/>
                <a:cs typeface="Calibri"/>
              </a:rPr>
              <a:t>up. In exterminating the bug and destroying the coconut trees, biochar was created from the wood. This created a clean burning fuel to replace older methods which cause chronic health problems with women in the home. </a:t>
            </a:r>
            <a:r>
              <a:rPr lang="en-US" sz="2000" b="0" i="0" dirty="0">
                <a:effectLst/>
                <a:latin typeface="Calibri"/>
                <a:ea typeface="Calibri"/>
                <a:cs typeface="Calibri"/>
              </a:rPr>
              <a:t>In milling lumber and operating kilns, new skills and employment was brought to the community. What’s else is created are building supplies, cost-effective clean fuel for cooking, and fertilizer to enhance local soil productivity and crop yields.</a:t>
            </a:r>
            <a:r>
              <a:rPr lang="en-US" sz="2000" dirty="0">
                <a:latin typeface="Calibri"/>
                <a:ea typeface="Calibri"/>
                <a:cs typeface="Calibri"/>
              </a:rPr>
              <a:t> </a:t>
            </a:r>
            <a:endParaRPr lang="en-US" sz="2000">
              <a:latin typeface="Calibri"/>
              <a:ea typeface="Calibri"/>
              <a:cs typeface="Calibri"/>
            </a:endParaRPr>
          </a:p>
        </p:txBody>
      </p:sp>
    </p:spTree>
    <p:extLst>
      <p:ext uri="{BB962C8B-B14F-4D97-AF65-F5344CB8AC3E}">
        <p14:creationId xmlns:p14="http://schemas.microsoft.com/office/powerpoint/2010/main" val="370409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outside a house&#10;&#10;Description automatically generated with low confidence">
            <a:extLst>
              <a:ext uri="{FF2B5EF4-FFF2-40B4-BE49-F238E27FC236}">
                <a16:creationId xmlns:a16="http://schemas.microsoft.com/office/drawing/2014/main" id="{DF5F3308-3938-1EF7-DCE4-74BD83B7BCC9}"/>
              </a:ext>
            </a:extLst>
          </p:cNvPr>
          <p:cNvPicPr>
            <a:picLocks noChangeAspect="1"/>
          </p:cNvPicPr>
          <p:nvPr/>
        </p:nvPicPr>
        <p:blipFill rotWithShape="1">
          <a:blip r:embed="rId2">
            <a:extLst>
              <a:ext uri="{28A0092B-C50C-407E-A947-70E740481C1C}">
                <a14:useLocalDpi xmlns:a14="http://schemas.microsoft.com/office/drawing/2010/main" val="0"/>
              </a:ext>
            </a:extLst>
          </a:blip>
          <a:srcRect t="19155" r="-2" b="19865"/>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3" descr="A group of people posing for a photo in front of a building&#10;&#10;Description automatically generated">
            <a:extLst>
              <a:ext uri="{FF2B5EF4-FFF2-40B4-BE49-F238E27FC236}">
                <a16:creationId xmlns:a16="http://schemas.microsoft.com/office/drawing/2014/main" id="{D5AFBECC-3845-4DA7-E60E-05B25F7C752E}"/>
              </a:ext>
            </a:extLst>
          </p:cNvPr>
          <p:cNvPicPr>
            <a:picLocks noChangeAspect="1"/>
          </p:cNvPicPr>
          <p:nvPr/>
        </p:nvPicPr>
        <p:blipFill rotWithShape="1">
          <a:blip r:embed="rId3">
            <a:extLst>
              <a:ext uri="{28A0092B-C50C-407E-A947-70E740481C1C}">
                <a14:useLocalDpi xmlns:a14="http://schemas.microsoft.com/office/drawing/2010/main" val="0"/>
              </a:ext>
            </a:extLst>
          </a:blip>
          <a:srcRect t="6171" r="-2" b="3182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21" name="Freeform: Shape 2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40ED06B-A7A7-6D91-2597-E17D915023A8}"/>
              </a:ext>
            </a:extLst>
          </p:cNvPr>
          <p:cNvSpPr>
            <a:spLocks noGrp="1"/>
          </p:cNvSpPr>
          <p:nvPr>
            <p:ph type="title"/>
          </p:nvPr>
        </p:nvSpPr>
        <p:spPr>
          <a:xfrm>
            <a:off x="448056" y="341951"/>
            <a:ext cx="4832802" cy="1243584"/>
          </a:xfrm>
        </p:spPr>
        <p:txBody>
          <a:bodyPr>
            <a:normAutofit/>
          </a:bodyPr>
          <a:lstStyle/>
          <a:p>
            <a:r>
              <a:rPr lang="en-US" sz="2600" b="1"/>
              <a:t>La Samaria, Columbia </a:t>
            </a:r>
            <a:br>
              <a:rPr lang="en-US" sz="2600" b="1"/>
            </a:br>
            <a:r>
              <a:rPr lang="en-US" sz="2600" b="1"/>
              <a:t>CDP 2021: Building Houses and more</a:t>
            </a:r>
          </a:p>
        </p:txBody>
      </p:sp>
      <p:sp>
        <p:nvSpPr>
          <p:cNvPr id="25" name="Rectangle 2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7" name="Rectangle 2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C9C85BE-11D0-C3AD-50FA-2B327766BAF5}"/>
              </a:ext>
            </a:extLst>
          </p:cNvPr>
          <p:cNvSpPr>
            <a:spLocks noGrp="1"/>
          </p:cNvSpPr>
          <p:nvPr>
            <p:ph idx="1"/>
          </p:nvPr>
        </p:nvSpPr>
        <p:spPr>
          <a:xfrm>
            <a:off x="448056" y="1808121"/>
            <a:ext cx="4832803" cy="3664351"/>
          </a:xfrm>
        </p:spPr>
        <p:txBody>
          <a:bodyPr vert="horz" lIns="91440" tIns="45720" rIns="91440" bIns="45720" rtlCol="0" anchor="t">
            <a:noAutofit/>
          </a:bodyPr>
          <a:lstStyle/>
          <a:p>
            <a:r>
              <a:rPr lang="en-US" sz="2400" b="0" i="0" dirty="0">
                <a:effectLst/>
                <a:latin typeface="Calibri"/>
                <a:ea typeface="Calibri"/>
                <a:cs typeface="Calibri"/>
              </a:rPr>
              <a:t>La Samaria is a </a:t>
            </a:r>
            <a:r>
              <a:rPr lang="en-US" sz="2400" b="0" i="0" dirty="0" err="1">
                <a:effectLst/>
                <a:latin typeface="Calibri"/>
                <a:ea typeface="Calibri"/>
                <a:cs typeface="Calibri"/>
              </a:rPr>
              <a:t>FairTSA</a:t>
            </a:r>
            <a:r>
              <a:rPr lang="en-US" sz="2400" b="0" i="0" dirty="0">
                <a:effectLst/>
                <a:latin typeface="Calibri"/>
                <a:ea typeface="Calibri"/>
                <a:cs typeface="Calibri"/>
              </a:rPr>
              <a:t> Banana producer in Columbia, and they are starting off the first year of their </a:t>
            </a:r>
            <a:r>
              <a:rPr lang="en-US" sz="2400" b="0" i="0" dirty="0" err="1">
                <a:effectLst/>
                <a:latin typeface="Calibri"/>
                <a:ea typeface="Calibri"/>
                <a:cs typeface="Calibri"/>
              </a:rPr>
              <a:t>FairTSA</a:t>
            </a:r>
            <a:r>
              <a:rPr lang="en-US" sz="2400" b="0" i="0" dirty="0">
                <a:effectLst/>
                <a:latin typeface="Calibri"/>
                <a:ea typeface="Calibri"/>
                <a:cs typeface="Calibri"/>
              </a:rPr>
              <a:t> Fair Trade Community Development Project with three separate initiatives. This </a:t>
            </a:r>
            <a:r>
              <a:rPr lang="en-US" sz="2400" b="0" i="0" dirty="0" err="1">
                <a:effectLst/>
                <a:latin typeface="Calibri"/>
                <a:ea typeface="Calibri"/>
                <a:cs typeface="Calibri"/>
              </a:rPr>
              <a:t>includeded</a:t>
            </a:r>
            <a:r>
              <a:rPr lang="en-US" sz="2400" b="0" i="0" dirty="0">
                <a:effectLst/>
                <a:latin typeface="Calibri"/>
                <a:ea typeface="Calibri"/>
                <a:cs typeface="Calibri"/>
              </a:rPr>
              <a:t> a water purification system for potable water, a housing improvement program, and a</a:t>
            </a:r>
            <a:r>
              <a:rPr lang="en-US" sz="2400" dirty="0">
                <a:latin typeface="Calibri"/>
                <a:ea typeface="Calibri"/>
                <a:cs typeface="Calibri"/>
              </a:rPr>
              <a:t> </a:t>
            </a:r>
            <a:r>
              <a:rPr lang="en-US" sz="2400" b="0" i="0" dirty="0">
                <a:effectLst/>
                <a:latin typeface="Calibri"/>
                <a:ea typeface="Calibri"/>
                <a:cs typeface="Calibri"/>
              </a:rPr>
              <a:t> classroom construction project. These projects use the </a:t>
            </a:r>
            <a:r>
              <a:rPr lang="en-US" sz="2400" b="0" i="0" dirty="0" err="1">
                <a:effectLst/>
                <a:latin typeface="Calibri"/>
                <a:ea typeface="Calibri"/>
                <a:cs typeface="Calibri"/>
              </a:rPr>
              <a:t>FairTSA</a:t>
            </a:r>
            <a:r>
              <a:rPr lang="en-US" sz="2400" b="0" i="0" dirty="0">
                <a:effectLst/>
                <a:latin typeface="Calibri"/>
                <a:ea typeface="Calibri"/>
                <a:cs typeface="Calibri"/>
              </a:rPr>
              <a:t> premium money for direct and effective efforts to improve the daily lives of their workers.</a:t>
            </a:r>
            <a:endParaRPr lang="en-US" sz="2400">
              <a:latin typeface="Calibri"/>
              <a:ea typeface="Calibri"/>
              <a:cs typeface="Calibri"/>
            </a:endParaRPr>
          </a:p>
        </p:txBody>
      </p:sp>
    </p:spTree>
    <p:extLst>
      <p:ext uri="{BB962C8B-B14F-4D97-AF65-F5344CB8AC3E}">
        <p14:creationId xmlns:p14="http://schemas.microsoft.com/office/powerpoint/2010/main" val="10966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6804D-4A33-41C8-B7CC-726F575C43CA}"/>
              </a:ext>
            </a:extLst>
          </p:cNvPr>
          <p:cNvSpPr>
            <a:spLocks noGrp="1"/>
          </p:cNvSpPr>
          <p:nvPr>
            <p:ph type="title"/>
          </p:nvPr>
        </p:nvSpPr>
        <p:spPr>
          <a:xfrm>
            <a:off x="3101811" y="580143"/>
            <a:ext cx="5983542" cy="1137111"/>
          </a:xfrm>
        </p:spPr>
        <p:txBody>
          <a:bodyPr vert="horz" lIns="91440" tIns="45720" rIns="91440" bIns="45720" rtlCol="0" anchor="ctr">
            <a:normAutofit/>
          </a:bodyPr>
          <a:lstStyle/>
          <a:p>
            <a:pPr algn="ctr"/>
            <a:r>
              <a:rPr lang="en-US" sz="5400" b="1" kern="1200">
                <a:solidFill>
                  <a:schemeClr val="tx1"/>
                </a:solidFill>
                <a:latin typeface="Century Gothic"/>
              </a:rPr>
              <a:t>Our Philosophy </a:t>
            </a:r>
            <a:endParaRPr lang="en-US">
              <a:ea typeface="Calibri Light" panose="020F0302020204030204"/>
              <a:cs typeface="Calibri Light" panose="020F0302020204030204"/>
            </a:endParaRPr>
          </a:p>
        </p:txBody>
      </p:sp>
      <p:sp>
        <p:nvSpPr>
          <p:cNvPr id="4" name="Rectangle 3">
            <a:extLst>
              <a:ext uri="{FF2B5EF4-FFF2-40B4-BE49-F238E27FC236}">
                <a16:creationId xmlns:a16="http://schemas.microsoft.com/office/drawing/2014/main" id="{958C8C88-AB66-4C01-972F-561E395A4896}"/>
              </a:ext>
            </a:extLst>
          </p:cNvPr>
          <p:cNvSpPr/>
          <p:nvPr/>
        </p:nvSpPr>
        <p:spPr>
          <a:xfrm>
            <a:off x="863258" y="1760386"/>
            <a:ext cx="9384141" cy="4676677"/>
          </a:xfrm>
          <a:prstGeom prst="rect">
            <a:avLst/>
          </a:prstGeom>
        </p:spPr>
        <p:txBody>
          <a:bodyPr vert="horz" lIns="91440" tIns="45720" rIns="91440" bIns="45720" rtlCol="0" anchor="t">
            <a:normAutofit/>
          </a:bodyPr>
          <a:lstStyle/>
          <a:p>
            <a:pPr marL="457200" indent="-457200" fontAlgn="base">
              <a:buAutoNum type="arabicPeriod"/>
            </a:pPr>
            <a:r>
              <a:rPr lang="en-US" sz="2300" dirty="0">
                <a:solidFill>
                  <a:srgbClr val="000000"/>
                </a:solidFill>
                <a:latin typeface="Calibri"/>
                <a:ea typeface="Calibri"/>
                <a:cs typeface="Calibri"/>
              </a:rPr>
              <a:t> </a:t>
            </a:r>
            <a:r>
              <a:rPr lang="en-US" sz="2200" b="0" i="0" dirty="0" err="1">
                <a:solidFill>
                  <a:srgbClr val="000000"/>
                </a:solidFill>
                <a:effectLst/>
                <a:latin typeface="Calibri"/>
                <a:ea typeface="Calibri"/>
                <a:cs typeface="Calibri"/>
              </a:rPr>
              <a:t>FairTSA</a:t>
            </a:r>
            <a:r>
              <a:rPr lang="en-US" sz="2200" b="0" i="0" dirty="0">
                <a:solidFill>
                  <a:srgbClr val="000000"/>
                </a:solidFill>
                <a:effectLst/>
                <a:latin typeface="Calibri"/>
                <a:ea typeface="Calibri"/>
                <a:cs typeface="Calibri"/>
              </a:rPr>
              <a:t> believes in </a:t>
            </a:r>
            <a:r>
              <a:rPr lang="en-US" sz="2200" b="1" i="0" dirty="0">
                <a:solidFill>
                  <a:srgbClr val="000000"/>
                </a:solidFill>
                <a:effectLst/>
                <a:latin typeface="Calibri"/>
                <a:ea typeface="Calibri"/>
                <a:cs typeface="Calibri"/>
              </a:rPr>
              <a:t>Engagement </a:t>
            </a:r>
            <a:r>
              <a:rPr lang="en-US" sz="2200" b="0" i="0" dirty="0">
                <a:solidFill>
                  <a:srgbClr val="000000"/>
                </a:solidFill>
                <a:effectLst/>
                <a:latin typeface="Calibri"/>
                <a:ea typeface="Calibri"/>
                <a:cs typeface="Calibri"/>
              </a:rPr>
              <a:t>with rural communities through </a:t>
            </a:r>
            <a:r>
              <a:rPr lang="en-US" sz="2200" b="1" i="0" dirty="0">
                <a:solidFill>
                  <a:srgbClr val="000000"/>
                </a:solidFill>
                <a:effectLst/>
                <a:latin typeface="Calibri"/>
                <a:ea typeface="Calibri"/>
                <a:cs typeface="Calibri"/>
              </a:rPr>
              <a:t>Empowerment, Inclusivity,</a:t>
            </a:r>
            <a:r>
              <a:rPr lang="en-US" sz="2200" b="0" i="0" dirty="0">
                <a:solidFill>
                  <a:srgbClr val="000000"/>
                </a:solidFill>
                <a:effectLst/>
                <a:latin typeface="Calibri"/>
                <a:ea typeface="Calibri"/>
                <a:cs typeface="Calibri"/>
              </a:rPr>
              <a:t> and </a:t>
            </a:r>
            <a:r>
              <a:rPr lang="en-US" sz="2200" b="1" i="0" dirty="0">
                <a:solidFill>
                  <a:srgbClr val="000000"/>
                </a:solidFill>
                <a:effectLst/>
                <a:latin typeface="Calibri"/>
                <a:ea typeface="Calibri"/>
                <a:cs typeface="Calibri"/>
              </a:rPr>
              <a:t>Opportunity</a:t>
            </a:r>
            <a:r>
              <a:rPr lang="en-US" sz="2200" b="0" i="0" dirty="0">
                <a:solidFill>
                  <a:srgbClr val="000000"/>
                </a:solidFill>
                <a:effectLst/>
                <a:latin typeface="Calibri"/>
                <a:ea typeface="Calibri"/>
                <a:cs typeface="Calibri"/>
              </a:rPr>
              <a:t>​ </a:t>
            </a:r>
            <a:endParaRPr lang="en-US" dirty="0">
              <a:solidFill>
                <a:srgbClr val="000000"/>
              </a:solidFill>
              <a:latin typeface="Calibri"/>
              <a:ea typeface="Calibri"/>
              <a:cs typeface="Calibri"/>
            </a:endParaRPr>
          </a:p>
          <a:p>
            <a:pPr marL="457200" indent="-457200">
              <a:buAutoNum type="arabicPeriod"/>
            </a:pPr>
            <a:endParaRPr lang="en-US" sz="2200" dirty="0">
              <a:solidFill>
                <a:srgbClr val="000000"/>
              </a:solidFill>
              <a:latin typeface="Calibri"/>
              <a:ea typeface="Calibri"/>
              <a:cs typeface="Calibri"/>
            </a:endParaRPr>
          </a:p>
          <a:p>
            <a:pPr marL="457200" indent="-457200">
              <a:buAutoNum type="arabicPeriod"/>
            </a:pPr>
            <a:r>
              <a:rPr lang="en-US" sz="2200" b="0" i="0" dirty="0">
                <a:solidFill>
                  <a:srgbClr val="000000"/>
                </a:solidFill>
                <a:effectLst/>
                <a:latin typeface="Calibri"/>
                <a:ea typeface="Calibri"/>
                <a:cs typeface="Calibri"/>
              </a:rPr>
              <a:t>Creating opportunities by way of </a:t>
            </a:r>
            <a:r>
              <a:rPr lang="en-US" sz="2200" b="1" i="0" dirty="0">
                <a:solidFill>
                  <a:srgbClr val="000000"/>
                </a:solidFill>
                <a:effectLst/>
                <a:latin typeface="Calibri"/>
                <a:ea typeface="Calibri"/>
                <a:cs typeface="Calibri"/>
              </a:rPr>
              <a:t>Appreciation</a:t>
            </a:r>
            <a:r>
              <a:rPr lang="en-US" sz="2200" b="0" i="0" dirty="0">
                <a:solidFill>
                  <a:srgbClr val="000000"/>
                </a:solidFill>
                <a:effectLst/>
                <a:latin typeface="Calibri"/>
                <a:ea typeface="Calibri"/>
                <a:cs typeface="Calibri"/>
              </a:rPr>
              <a:t> of small farmers’ work is  materialized in the </a:t>
            </a:r>
            <a:r>
              <a:rPr lang="en-US" sz="2200" b="1" i="0" dirty="0">
                <a:solidFill>
                  <a:srgbClr val="000000"/>
                </a:solidFill>
                <a:effectLst/>
                <a:latin typeface="Calibri"/>
                <a:ea typeface="Calibri"/>
                <a:cs typeface="Calibri"/>
              </a:rPr>
              <a:t>Social Premium</a:t>
            </a:r>
            <a:r>
              <a:rPr lang="en-US" sz="2200" b="0" i="0" dirty="0">
                <a:solidFill>
                  <a:srgbClr val="000000"/>
                </a:solidFill>
                <a:effectLst/>
                <a:latin typeface="Calibri"/>
                <a:ea typeface="Calibri"/>
                <a:cs typeface="Calibri"/>
              </a:rPr>
              <a:t>​</a:t>
            </a:r>
            <a:endParaRPr lang="en-US" dirty="0">
              <a:solidFill>
                <a:srgbClr val="000000"/>
              </a:solidFill>
              <a:latin typeface="Calibri"/>
              <a:ea typeface="Calibri"/>
              <a:cs typeface="Calibri"/>
            </a:endParaRPr>
          </a:p>
          <a:p>
            <a:pPr marL="457200" indent="-457200">
              <a:buAutoNum type="arabicPeriod"/>
            </a:pPr>
            <a:endParaRPr lang="en-US" sz="2200" dirty="0">
              <a:solidFill>
                <a:srgbClr val="000000"/>
              </a:solidFill>
              <a:latin typeface="Calibri"/>
              <a:ea typeface="Calibri"/>
              <a:cs typeface="Calibri"/>
            </a:endParaRPr>
          </a:p>
          <a:p>
            <a:pPr marL="457200" indent="-457200">
              <a:buAutoNum type="arabicPeriod"/>
            </a:pPr>
            <a:r>
              <a:rPr lang="en-US" sz="2200" dirty="0">
                <a:solidFill>
                  <a:srgbClr val="000000"/>
                </a:solidFill>
                <a:latin typeface="Calibri"/>
                <a:ea typeface="Calibri"/>
                <a:cs typeface="Calibri"/>
              </a:rPr>
              <a:t>Encouraging self-confidence through </a:t>
            </a:r>
            <a:r>
              <a:rPr lang="en-US" sz="2200" b="1" dirty="0">
                <a:solidFill>
                  <a:srgbClr val="000000"/>
                </a:solidFill>
                <a:latin typeface="Calibri"/>
                <a:ea typeface="Calibri"/>
                <a:cs typeface="Calibri"/>
              </a:rPr>
              <a:t>Joint</a:t>
            </a:r>
            <a:r>
              <a:rPr lang="en-US" sz="2200" b="1" i="0" dirty="0">
                <a:solidFill>
                  <a:srgbClr val="000000"/>
                </a:solidFill>
                <a:effectLst/>
                <a:latin typeface="Calibri"/>
                <a:ea typeface="Calibri"/>
                <a:cs typeface="Calibri"/>
              </a:rPr>
              <a:t> Decision-making </a:t>
            </a:r>
            <a:r>
              <a:rPr lang="en-US" sz="2200" b="0" i="0" dirty="0">
                <a:solidFill>
                  <a:srgbClr val="000000"/>
                </a:solidFill>
                <a:effectLst/>
                <a:latin typeface="Calibri"/>
                <a:ea typeface="Calibri"/>
                <a:cs typeface="Calibri"/>
              </a:rPr>
              <a:t>and </a:t>
            </a:r>
            <a:r>
              <a:rPr lang="en-US" sz="2200" b="1" i="0" dirty="0">
                <a:solidFill>
                  <a:srgbClr val="000000"/>
                </a:solidFill>
                <a:effectLst/>
                <a:latin typeface="Calibri"/>
                <a:ea typeface="Calibri"/>
                <a:cs typeface="Calibri"/>
              </a:rPr>
              <a:t>Project-planning</a:t>
            </a:r>
            <a:r>
              <a:rPr lang="en-US" sz="2200" b="0" i="0" dirty="0">
                <a:solidFill>
                  <a:srgbClr val="000000"/>
                </a:solidFill>
                <a:effectLst/>
                <a:latin typeface="Calibri"/>
                <a:ea typeface="Calibri"/>
                <a:cs typeface="Calibri"/>
              </a:rPr>
              <a:t> </a:t>
            </a:r>
            <a:r>
              <a:rPr lang="en-US" sz="2200" dirty="0">
                <a:solidFill>
                  <a:srgbClr val="000000"/>
                </a:solidFill>
                <a:latin typeface="Calibri"/>
                <a:ea typeface="Calibri"/>
                <a:cs typeface="Calibri"/>
              </a:rPr>
              <a:t>and improving living conditions for rural communities, farmers, and processors through</a:t>
            </a:r>
          </a:p>
          <a:p>
            <a:pPr marL="457200" indent="-457200">
              <a:buAutoNum type="arabicPeriod"/>
            </a:pPr>
            <a:endParaRPr lang="en-US" sz="2200" b="1" dirty="0">
              <a:solidFill>
                <a:srgbClr val="000000"/>
              </a:solidFill>
              <a:latin typeface="Calibri"/>
              <a:ea typeface="Calibri"/>
              <a:cs typeface="Calibri"/>
            </a:endParaRPr>
          </a:p>
          <a:p>
            <a:pPr marL="457200" indent="-457200">
              <a:buAutoNum type="arabicPeriod"/>
            </a:pPr>
            <a:r>
              <a:rPr lang="en-US" sz="2200" dirty="0">
                <a:solidFill>
                  <a:srgbClr val="000000"/>
                </a:solidFill>
                <a:latin typeface="Calibri"/>
                <a:ea typeface="Calibri"/>
                <a:cs typeface="Calibri"/>
              </a:rPr>
              <a:t>Maintaining </a:t>
            </a:r>
            <a:r>
              <a:rPr lang="en-US" sz="2200" b="1" dirty="0">
                <a:solidFill>
                  <a:srgbClr val="000000"/>
                </a:solidFill>
                <a:latin typeface="Calibri"/>
                <a:ea typeface="Calibri"/>
                <a:cs typeface="Calibri"/>
              </a:rPr>
              <a:t>Trust </a:t>
            </a:r>
            <a:r>
              <a:rPr lang="en-US" sz="2200" dirty="0">
                <a:solidFill>
                  <a:srgbClr val="000000"/>
                </a:solidFill>
                <a:latin typeface="Calibri"/>
                <a:ea typeface="Calibri"/>
                <a:cs typeface="Calibri"/>
              </a:rPr>
              <a:t>through</a:t>
            </a:r>
            <a:r>
              <a:rPr lang="en-US" sz="2200" b="1" dirty="0">
                <a:solidFill>
                  <a:srgbClr val="000000"/>
                </a:solidFill>
                <a:latin typeface="Calibri"/>
                <a:ea typeface="Calibri"/>
                <a:cs typeface="Calibri"/>
              </a:rPr>
              <a:t> Accountability</a:t>
            </a:r>
            <a:r>
              <a:rPr lang="en-US" sz="2200" b="0" i="0" dirty="0">
                <a:solidFill>
                  <a:srgbClr val="000000"/>
                </a:solidFill>
                <a:effectLst/>
                <a:latin typeface="Calibri"/>
                <a:ea typeface="Calibri"/>
                <a:cs typeface="Calibri"/>
              </a:rPr>
              <a:t> </a:t>
            </a:r>
            <a:r>
              <a:rPr lang="en-US" sz="2200" dirty="0">
                <a:solidFill>
                  <a:srgbClr val="000000"/>
                </a:solidFill>
                <a:latin typeface="Calibri"/>
                <a:ea typeface="Calibri"/>
                <a:cs typeface="Calibri"/>
              </a:rPr>
              <a:t>documenting </a:t>
            </a:r>
            <a:r>
              <a:rPr lang="en-US" sz="2200" b="1" dirty="0">
                <a:solidFill>
                  <a:srgbClr val="000000"/>
                </a:solidFill>
                <a:latin typeface="Calibri"/>
                <a:ea typeface="Calibri"/>
                <a:cs typeface="Calibri"/>
              </a:rPr>
              <a:t>Impacts</a:t>
            </a:r>
            <a:endParaRPr lang="en-US" sz="2200" dirty="0">
              <a:effectLst/>
              <a:latin typeface="Calibri"/>
              <a:ea typeface="Calibri"/>
              <a:cs typeface="Calibri"/>
            </a:endParaRPr>
          </a:p>
        </p:txBody>
      </p:sp>
      <p:pic>
        <p:nvPicPr>
          <p:cNvPr id="8" name="Picture 7" descr="Icon&#10;&#10;Description automatically generated">
            <a:extLst>
              <a:ext uri="{FF2B5EF4-FFF2-40B4-BE49-F238E27FC236}">
                <a16:creationId xmlns:a16="http://schemas.microsoft.com/office/drawing/2014/main" id="{B1E2D696-769A-4604-AF3E-FA452B6AFD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7399" y="5066808"/>
            <a:ext cx="1081343" cy="1081343"/>
          </a:xfrm>
          <a:prstGeom prst="rect">
            <a:avLst/>
          </a:prstGeom>
        </p:spPr>
      </p:pic>
    </p:spTree>
    <p:extLst>
      <p:ext uri="{BB962C8B-B14F-4D97-AF65-F5344CB8AC3E}">
        <p14:creationId xmlns:p14="http://schemas.microsoft.com/office/powerpoint/2010/main" val="325065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circle, clipart, design&#10;&#10;Description automatically generated">
            <a:extLst>
              <a:ext uri="{FF2B5EF4-FFF2-40B4-BE49-F238E27FC236}">
                <a16:creationId xmlns:a16="http://schemas.microsoft.com/office/drawing/2014/main" id="{3599C4DB-3C78-29E5-8E89-4485A7501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04519" y="1551269"/>
            <a:ext cx="3505200" cy="3537656"/>
          </a:xfrm>
          <a:prstGeom prst="rect">
            <a:avLst/>
          </a:prstGeom>
        </p:spPr>
      </p:pic>
      <p:sp>
        <p:nvSpPr>
          <p:cNvPr id="10" name="TextBox 9"/>
          <p:cNvSpPr txBox="1"/>
          <p:nvPr/>
        </p:nvSpPr>
        <p:spPr>
          <a:xfrm>
            <a:off x="438926" y="586086"/>
            <a:ext cx="11323934" cy="830997"/>
          </a:xfrm>
          <a:prstGeom prst="rect">
            <a:avLst/>
          </a:prstGeom>
          <a:noFill/>
        </p:spPr>
        <p:txBody>
          <a:bodyPr wrap="none" rtlCol="0">
            <a:spAutoFit/>
          </a:bodyPr>
          <a:lstStyle/>
          <a:p>
            <a:pPr algn="l" rtl="0" fontAlgn="base"/>
            <a:r>
              <a:rPr lang="en-US" sz="4800" b="1" i="0">
                <a:solidFill>
                  <a:srgbClr val="5C8F39"/>
                </a:solidFill>
                <a:effectLst/>
                <a:latin typeface="Century Gothic"/>
              </a:rPr>
              <a:t>Complimentary &amp; Continued Support​ </a:t>
            </a:r>
            <a:endParaRPr lang="en-US" sz="5400" b="1" i="0">
              <a:solidFill>
                <a:srgbClr val="000000"/>
              </a:solidFill>
              <a:effectLst/>
              <a:latin typeface="Century Gothic"/>
            </a:endParaRPr>
          </a:p>
        </p:txBody>
      </p:sp>
      <p:sp>
        <p:nvSpPr>
          <p:cNvPr id="2" name="TextBox 1"/>
          <p:cNvSpPr txBox="1"/>
          <p:nvPr/>
        </p:nvSpPr>
        <p:spPr>
          <a:xfrm>
            <a:off x="483148" y="2704045"/>
            <a:ext cx="11580546" cy="3785652"/>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400">
              <a:ln w="0"/>
              <a:latin typeface="Calibri"/>
              <a:ea typeface="Calibri"/>
              <a:cs typeface="Calibri"/>
            </a:endParaRPr>
          </a:p>
          <a:p>
            <a:pPr marL="342900" indent="-342900">
              <a:buFont typeface="Arial" panose="020B0604020202020204" pitchFamily="34" charset="0"/>
              <a:buChar char="•"/>
            </a:pPr>
            <a:endParaRPr lang="en-US" sz="2400">
              <a:ln w="0"/>
              <a:latin typeface="Calibri"/>
              <a:ea typeface="Calibri"/>
              <a:cs typeface="Calibri"/>
            </a:endParaRPr>
          </a:p>
          <a:p>
            <a:pPr algn="l" rtl="0" fontAlgn="base">
              <a:buFont typeface="Arial" panose="020B0604020202020204" pitchFamily="34" charset="0"/>
              <a:buChar char="•"/>
            </a:pPr>
            <a:r>
              <a:rPr lang="en-US" sz="2400" b="0" i="0">
                <a:solidFill>
                  <a:srgbClr val="000000"/>
                </a:solidFill>
                <a:effectLst/>
                <a:latin typeface="Calibri"/>
                <a:ea typeface="Calibri"/>
                <a:cs typeface="Calibri"/>
              </a:rPr>
              <a:t>Regular </a:t>
            </a:r>
            <a:r>
              <a:rPr lang="en-US" sz="2400" b="1" i="0">
                <a:solidFill>
                  <a:srgbClr val="000000"/>
                </a:solidFill>
                <a:effectLst/>
                <a:latin typeface="Calibri"/>
                <a:ea typeface="Calibri"/>
                <a:cs typeface="Calibri"/>
              </a:rPr>
              <a:t>Free Producer Webinars </a:t>
            </a:r>
            <a:r>
              <a:rPr lang="en-US" sz="2400" b="0" i="0">
                <a:solidFill>
                  <a:srgbClr val="000000"/>
                </a:solidFill>
                <a:effectLst/>
                <a:latin typeface="Calibri"/>
                <a:ea typeface="Calibri"/>
                <a:cs typeface="Calibri"/>
              </a:rPr>
              <a:t>in English and Spanish, French and Arabic on demand​, including individual introductions to </a:t>
            </a:r>
            <a:r>
              <a:rPr lang="en-US" sz="2400" b="1" i="0">
                <a:solidFill>
                  <a:srgbClr val="000000"/>
                </a:solidFill>
                <a:effectLst/>
                <a:latin typeface="Calibri"/>
                <a:ea typeface="Calibri"/>
                <a:cs typeface="Calibri"/>
              </a:rPr>
              <a:t>Compliance Requirements </a:t>
            </a:r>
            <a:r>
              <a:rPr lang="en-US" sz="2400" b="0" i="0">
                <a:solidFill>
                  <a:srgbClr val="000000"/>
                </a:solidFill>
                <a:effectLst/>
                <a:latin typeface="Calibri"/>
                <a:ea typeface="Calibri"/>
                <a:cs typeface="Calibri"/>
              </a:rPr>
              <a:t>and the FairTSA System Plan </a:t>
            </a:r>
          </a:p>
          <a:p>
            <a:pPr algn="l" rtl="0" fontAlgn="base">
              <a:buFont typeface="Arial" panose="020B0604020202020204" pitchFamily="34" charset="0"/>
              <a:buChar char="•"/>
            </a:pPr>
            <a:endParaRPr lang="en-US" sz="2400" b="0" i="0">
              <a:solidFill>
                <a:srgbClr val="000000"/>
              </a:solidFill>
              <a:effectLst/>
              <a:latin typeface="Calibri"/>
              <a:ea typeface="Calibri"/>
              <a:cs typeface="Calibri"/>
            </a:endParaRPr>
          </a:p>
          <a:p>
            <a:pPr fontAlgn="base">
              <a:buFont typeface="Arial" panose="020B0604020202020204" pitchFamily="34" charset="0"/>
              <a:buChar char="•"/>
            </a:pPr>
            <a:r>
              <a:rPr lang="en-US" sz="2400" b="0" i="0">
                <a:solidFill>
                  <a:srgbClr val="000000"/>
                </a:solidFill>
                <a:effectLst/>
                <a:latin typeface="Calibri"/>
                <a:ea typeface="Calibri"/>
                <a:cs typeface="Calibri"/>
              </a:rPr>
              <a:t>Individual Discussion of possible Marketing &amp; Sales &amp;</a:t>
            </a:r>
            <a:r>
              <a:rPr lang="en-US" sz="2400">
                <a:solidFill>
                  <a:srgbClr val="000000"/>
                </a:solidFill>
                <a:latin typeface="Calibri"/>
                <a:ea typeface="Calibri"/>
                <a:cs typeface="Calibri"/>
              </a:rPr>
              <a:t> Community Development Project opportunities</a:t>
            </a:r>
            <a:r>
              <a:rPr lang="en-US" sz="2400" b="0" i="0">
                <a:solidFill>
                  <a:srgbClr val="000000"/>
                </a:solidFill>
                <a:effectLst/>
                <a:latin typeface="Calibri"/>
                <a:ea typeface="Calibri"/>
                <a:cs typeface="Calibri"/>
              </a:rPr>
              <a:t>​ </a:t>
            </a:r>
          </a:p>
          <a:p>
            <a:pPr algn="l" rtl="0" fontAlgn="base"/>
            <a:endParaRPr lang="en-US" sz="2400" b="0" i="0">
              <a:solidFill>
                <a:srgbClr val="000000"/>
              </a:solidFill>
              <a:effectLst/>
              <a:latin typeface="Calibri"/>
              <a:ea typeface="Calibri"/>
              <a:cs typeface="Calibri"/>
            </a:endParaRPr>
          </a:p>
          <a:p>
            <a:pPr algn="l" rtl="0" fontAlgn="base">
              <a:buFont typeface="Arial" panose="020B0604020202020204" pitchFamily="34" charset="0"/>
              <a:buChar char="•"/>
            </a:pPr>
            <a:r>
              <a:rPr lang="en-US" sz="2400" i="0">
                <a:solidFill>
                  <a:srgbClr val="000000"/>
                </a:solidFill>
                <a:effectLst/>
                <a:latin typeface="Calibri"/>
                <a:ea typeface="Calibri"/>
                <a:cs typeface="Calibri"/>
              </a:rPr>
              <a:t> No consultants</a:t>
            </a:r>
            <a:r>
              <a:rPr lang="en-US" sz="2400" b="0" i="0">
                <a:solidFill>
                  <a:srgbClr val="000000"/>
                </a:solidFill>
                <a:effectLst/>
                <a:latin typeface="Calibri"/>
                <a:ea typeface="Calibri"/>
                <a:cs typeface="Calibri"/>
              </a:rPr>
              <a:t> necessary to join the program</a:t>
            </a:r>
          </a:p>
        </p:txBody>
      </p:sp>
      <p:sp>
        <p:nvSpPr>
          <p:cNvPr id="5" name="TextBox 4"/>
          <p:cNvSpPr txBox="1"/>
          <p:nvPr/>
        </p:nvSpPr>
        <p:spPr>
          <a:xfrm>
            <a:off x="1122301" y="1957354"/>
            <a:ext cx="10302240" cy="954107"/>
          </a:xfrm>
          <a:prstGeom prst="rect">
            <a:avLst/>
          </a:prstGeom>
          <a:noFill/>
        </p:spPr>
        <p:txBody>
          <a:bodyPr wrap="square" lIns="91440" tIns="45720" rIns="91440" bIns="45720" rtlCol="0" anchor="t">
            <a:spAutoFit/>
          </a:bodyPr>
          <a:lstStyle/>
          <a:p>
            <a:pPr algn="ctr" rtl="0" fontAlgn="base"/>
            <a:r>
              <a:rPr lang="en-US" sz="2800" b="0" i="0" err="1">
                <a:solidFill>
                  <a:srgbClr val="000000"/>
                </a:solidFill>
                <a:effectLst/>
                <a:latin typeface="Calibri"/>
                <a:ea typeface="Calibri"/>
                <a:cs typeface="Calibri"/>
              </a:rPr>
              <a:t>FairTSA</a:t>
            </a:r>
            <a:r>
              <a:rPr lang="en-US" sz="2800" b="0" i="0" dirty="0">
                <a:solidFill>
                  <a:srgbClr val="000000"/>
                </a:solidFill>
                <a:effectLst/>
                <a:latin typeface="Calibri"/>
                <a:ea typeface="Calibri"/>
                <a:cs typeface="Calibri"/>
              </a:rPr>
              <a:t>  provides </a:t>
            </a:r>
            <a:r>
              <a:rPr lang="en-US" sz="2800" b="1" i="0" dirty="0">
                <a:solidFill>
                  <a:srgbClr val="000000"/>
                </a:solidFill>
                <a:effectLst/>
                <a:latin typeface="Calibri"/>
                <a:ea typeface="Calibri"/>
                <a:cs typeface="Calibri"/>
              </a:rPr>
              <a:t>Support </a:t>
            </a:r>
            <a:r>
              <a:rPr lang="en-US" sz="2800" b="0" i="0" dirty="0">
                <a:solidFill>
                  <a:srgbClr val="000000"/>
                </a:solidFill>
                <a:effectLst/>
                <a:latin typeface="Calibri"/>
                <a:ea typeface="Calibri"/>
                <a:cs typeface="Calibri"/>
              </a:rPr>
              <a:t>even before an operation decides join our program by way of…</a:t>
            </a:r>
            <a:endParaRPr lang="en-US" sz="3200" b="0" i="0" dirty="0">
              <a:solidFill>
                <a:srgbClr val="000000"/>
              </a:solidFill>
              <a:effectLst/>
              <a:latin typeface="Calibri"/>
              <a:ea typeface="Calibri"/>
              <a:cs typeface="Calibri"/>
            </a:endParaRPr>
          </a:p>
        </p:txBody>
      </p:sp>
    </p:spTree>
    <p:extLst>
      <p:ext uri="{BB962C8B-B14F-4D97-AF65-F5344CB8AC3E}">
        <p14:creationId xmlns:p14="http://schemas.microsoft.com/office/powerpoint/2010/main" val="2668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B6402E-73C4-481E-BC37-A70EFE026115}"/>
              </a:ext>
            </a:extLst>
          </p:cNvPr>
          <p:cNvSpPr txBox="1"/>
          <p:nvPr/>
        </p:nvSpPr>
        <p:spPr>
          <a:xfrm>
            <a:off x="1828800" y="173032"/>
            <a:ext cx="8391095" cy="707886"/>
          </a:xfrm>
          <a:prstGeom prst="rect">
            <a:avLst/>
          </a:prstGeom>
          <a:noFill/>
        </p:spPr>
        <p:txBody>
          <a:bodyPr wrap="square" rtlCol="0">
            <a:spAutoFit/>
          </a:bodyPr>
          <a:lstStyle/>
          <a:p>
            <a:pPr algn="ctr"/>
            <a:r>
              <a:rPr lang="en-US" sz="4000" b="1" u="sng">
                <a:latin typeface="Century Gothic"/>
              </a:rPr>
              <a:t>FairTSA Project Evaluation Criteria</a:t>
            </a:r>
          </a:p>
        </p:txBody>
      </p:sp>
      <p:pic>
        <p:nvPicPr>
          <p:cNvPr id="3" name="Picture 2" descr="Graphical user interface, application&#10;&#10;Description automatically generated">
            <a:extLst>
              <a:ext uri="{FF2B5EF4-FFF2-40B4-BE49-F238E27FC236}">
                <a16:creationId xmlns:a16="http://schemas.microsoft.com/office/drawing/2014/main" id="{C1C8901B-9B03-4456-AB70-FC982E96CC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14" y="983115"/>
            <a:ext cx="11005456" cy="6190569"/>
          </a:xfrm>
          <a:prstGeom prst="rect">
            <a:avLst/>
          </a:prstGeom>
        </p:spPr>
      </p:pic>
    </p:spTree>
    <p:extLst>
      <p:ext uri="{BB962C8B-B14F-4D97-AF65-F5344CB8AC3E}">
        <p14:creationId xmlns:p14="http://schemas.microsoft.com/office/powerpoint/2010/main" val="193161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4969A-96FF-4013-938C-8DCF8F551179}"/>
              </a:ext>
            </a:extLst>
          </p:cNvPr>
          <p:cNvSpPr>
            <a:spLocks noGrp="1"/>
          </p:cNvSpPr>
          <p:nvPr>
            <p:ph type="title"/>
          </p:nvPr>
        </p:nvSpPr>
        <p:spPr>
          <a:xfrm>
            <a:off x="1390663" y="434178"/>
            <a:ext cx="9410672" cy="640080"/>
          </a:xfrm>
        </p:spPr>
        <p:txBody>
          <a:bodyPr>
            <a:normAutofit/>
          </a:bodyPr>
          <a:lstStyle/>
          <a:p>
            <a:r>
              <a:rPr lang="en-US" sz="3200" b="1">
                <a:latin typeface="Century Gothic"/>
              </a:rPr>
              <a:t>Admissible Projects per the FairTSA Standard</a:t>
            </a:r>
          </a:p>
        </p:txBody>
      </p:sp>
      <p:sp>
        <p:nvSpPr>
          <p:cNvPr id="3" name="Content Placeholder 2">
            <a:extLst>
              <a:ext uri="{FF2B5EF4-FFF2-40B4-BE49-F238E27FC236}">
                <a16:creationId xmlns:a16="http://schemas.microsoft.com/office/drawing/2014/main" id="{260258A3-567D-44C9-A016-4E10737BAF49}"/>
              </a:ext>
            </a:extLst>
          </p:cNvPr>
          <p:cNvSpPr>
            <a:spLocks noGrp="1"/>
          </p:cNvSpPr>
          <p:nvPr>
            <p:ph sz="quarter" idx="10"/>
          </p:nvPr>
        </p:nvSpPr>
        <p:spPr>
          <a:xfrm>
            <a:off x="539496" y="1435608"/>
            <a:ext cx="4991646" cy="4984055"/>
          </a:xfrm>
        </p:spPr>
        <p:txBody>
          <a:bodyPr>
            <a:noAutofit/>
          </a:bodyPr>
          <a:lstStyle/>
          <a:p>
            <a:pPr>
              <a:buFontTx/>
              <a:buChar char="-"/>
            </a:pPr>
            <a:r>
              <a:rPr lang="en-US" sz="2000">
                <a:latin typeface="Century Gothic" panose="020B0502020202020204" pitchFamily="34" charset="0"/>
              </a:rPr>
              <a:t>Improving or Restoring the Natural Environment</a:t>
            </a:r>
          </a:p>
          <a:p>
            <a:pPr>
              <a:buFontTx/>
              <a:buChar char="-"/>
            </a:pPr>
            <a:endParaRPr lang="en-US" sz="2000">
              <a:latin typeface="Century Gothic" panose="020B0502020202020204" pitchFamily="34" charset="0"/>
            </a:endParaRPr>
          </a:p>
          <a:p>
            <a:pPr>
              <a:buFontTx/>
              <a:buChar char="-"/>
            </a:pPr>
            <a:r>
              <a:rPr lang="en-US" sz="2000">
                <a:latin typeface="Century Gothic" panose="020B0502020202020204" pitchFamily="34" charset="0"/>
              </a:rPr>
              <a:t>Minimizing Greenhouse Gas Emission and Efficient Energy Use Projects</a:t>
            </a:r>
          </a:p>
          <a:p>
            <a:pPr>
              <a:buFontTx/>
              <a:buChar char="-"/>
            </a:pPr>
            <a:endParaRPr lang="en-US" sz="2000">
              <a:latin typeface="Century Gothic" panose="020B0502020202020204" pitchFamily="34" charset="0"/>
            </a:endParaRPr>
          </a:p>
          <a:p>
            <a:pPr>
              <a:buFontTx/>
              <a:buChar char="-"/>
            </a:pPr>
            <a:r>
              <a:rPr lang="en-US" sz="2000">
                <a:latin typeface="Century Gothic" panose="020B0502020202020204" pitchFamily="34" charset="0"/>
              </a:rPr>
              <a:t>Water Security</a:t>
            </a:r>
          </a:p>
          <a:p>
            <a:pPr>
              <a:buFontTx/>
              <a:buChar char="-"/>
            </a:pPr>
            <a:endParaRPr lang="en-US" sz="2000">
              <a:latin typeface="Century Gothic" panose="020B0502020202020204" pitchFamily="34" charset="0"/>
            </a:endParaRPr>
          </a:p>
          <a:p>
            <a:pPr>
              <a:buFontTx/>
              <a:buChar char="-"/>
            </a:pPr>
            <a:r>
              <a:rPr lang="en-US" sz="2000">
                <a:latin typeface="Century Gothic" panose="020B0502020202020204" pitchFamily="34" charset="0"/>
              </a:rPr>
              <a:t>Waste and Wastewater Treatment</a:t>
            </a:r>
          </a:p>
          <a:p>
            <a:pPr>
              <a:buFontTx/>
              <a:buChar char="-"/>
            </a:pPr>
            <a:endParaRPr lang="en-US" sz="2000">
              <a:latin typeface="Century Gothic" panose="020B0502020202020204" pitchFamily="34" charset="0"/>
            </a:endParaRPr>
          </a:p>
          <a:p>
            <a:pPr marL="0" indent="0">
              <a:buNone/>
            </a:pPr>
            <a:r>
              <a:rPr lang="en-US" sz="2000">
                <a:latin typeface="Century Gothic" panose="020B0502020202020204" pitchFamily="34" charset="0"/>
              </a:rPr>
              <a:t>- Health Care Projects</a:t>
            </a:r>
          </a:p>
          <a:p>
            <a:endParaRPr lang="en-US" sz="2000">
              <a:latin typeface="Century Gothic" panose="020B0502020202020204" pitchFamily="34" charset="0"/>
            </a:endParaRPr>
          </a:p>
        </p:txBody>
      </p:sp>
      <p:sp>
        <p:nvSpPr>
          <p:cNvPr id="4" name="TextBox 3">
            <a:extLst>
              <a:ext uri="{FF2B5EF4-FFF2-40B4-BE49-F238E27FC236}">
                <a16:creationId xmlns:a16="http://schemas.microsoft.com/office/drawing/2014/main" id="{CF142039-9393-4963-940C-38711318B5D2}"/>
              </a:ext>
            </a:extLst>
          </p:cNvPr>
          <p:cNvSpPr txBox="1"/>
          <p:nvPr/>
        </p:nvSpPr>
        <p:spPr>
          <a:xfrm>
            <a:off x="5527019" y="1396698"/>
            <a:ext cx="5915432" cy="4832092"/>
          </a:xfrm>
          <a:prstGeom prst="rect">
            <a:avLst/>
          </a:prstGeom>
          <a:noFill/>
        </p:spPr>
        <p:txBody>
          <a:bodyPr wrap="square" rtlCol="0">
            <a:spAutoFit/>
          </a:bodyPr>
          <a:lstStyle/>
          <a:p>
            <a:pPr marL="285750" indent="-285750">
              <a:buFontTx/>
              <a:buChar char="-"/>
            </a:pPr>
            <a:r>
              <a:rPr lang="en-US" sz="2000">
                <a:latin typeface="Century Gothic" panose="020B0502020202020204" pitchFamily="34" charset="0"/>
              </a:rPr>
              <a:t>Food Security Projects</a:t>
            </a:r>
          </a:p>
          <a:p>
            <a:pPr marL="285750" indent="-285750">
              <a:buFontTx/>
              <a:buChar char="-"/>
            </a:pPr>
            <a:endParaRPr lang="en-US" sz="2000">
              <a:latin typeface="Century Gothic" panose="020B0502020202020204" pitchFamily="34" charset="0"/>
            </a:endParaRPr>
          </a:p>
          <a:p>
            <a:r>
              <a:rPr lang="en-US" sz="2000">
                <a:latin typeface="Century Gothic" panose="020B0502020202020204" pitchFamily="34" charset="0"/>
              </a:rPr>
              <a:t>- Educational Projects</a:t>
            </a:r>
          </a:p>
          <a:p>
            <a:r>
              <a:rPr lang="en-US" sz="2000">
                <a:latin typeface="Century Gothic" panose="020B0502020202020204" pitchFamily="34" charset="0"/>
              </a:rPr>
              <a:t>Agricultural Production and Post-Harvest Treatment (APPHAT) Projects</a:t>
            </a:r>
          </a:p>
          <a:p>
            <a:endParaRPr lang="en-US" sz="2000">
              <a:latin typeface="Century Gothic" panose="020B0502020202020204" pitchFamily="34" charset="0"/>
            </a:endParaRPr>
          </a:p>
          <a:p>
            <a:r>
              <a:rPr lang="en-US" sz="2000">
                <a:latin typeface="Century Gothic" panose="020B0502020202020204" pitchFamily="34" charset="0"/>
              </a:rPr>
              <a:t>- Improving Workers’ Living Conditions</a:t>
            </a:r>
          </a:p>
          <a:p>
            <a:endParaRPr lang="en-US" sz="2000">
              <a:latin typeface="Century Gothic" panose="020B0502020202020204" pitchFamily="34" charset="0"/>
            </a:endParaRPr>
          </a:p>
          <a:p>
            <a:r>
              <a:rPr lang="en-US" sz="2000">
                <a:latin typeface="Century Gothic" panose="020B0502020202020204" pitchFamily="34" charset="0"/>
              </a:rPr>
              <a:t>- Small Business and Vocational Training</a:t>
            </a:r>
          </a:p>
          <a:p>
            <a:endParaRPr lang="en-US" sz="2000">
              <a:latin typeface="Century Gothic" panose="020B0502020202020204" pitchFamily="34" charset="0"/>
            </a:endParaRPr>
          </a:p>
          <a:p>
            <a:r>
              <a:rPr lang="en-US" sz="2000">
                <a:latin typeface="Century Gothic" panose="020B0502020202020204" pitchFamily="34" charset="0"/>
              </a:rPr>
              <a:t>- Cultural Projects</a:t>
            </a:r>
          </a:p>
          <a:p>
            <a:endParaRPr lang="en-US" sz="2000">
              <a:latin typeface="Century Gothic" panose="020B0502020202020204" pitchFamily="34" charset="0"/>
            </a:endParaRPr>
          </a:p>
          <a:p>
            <a:pPr marL="342900" indent="-342900">
              <a:buFontTx/>
              <a:buChar char="-"/>
            </a:pPr>
            <a:r>
              <a:rPr lang="en-US" sz="2000">
                <a:latin typeface="Century Gothic" panose="020B0502020202020204" pitchFamily="34" charset="0"/>
              </a:rPr>
              <a:t>Other Admissible CDP:</a:t>
            </a:r>
          </a:p>
          <a:p>
            <a:r>
              <a:rPr lang="en-US" sz="1600">
                <a:latin typeface="Century Gothic" panose="020B0502020202020204" pitchFamily="34" charset="0"/>
              </a:rPr>
              <a:t>	Other projects with potentially significant positive impact on the producer community will be considered for approval</a:t>
            </a:r>
          </a:p>
        </p:txBody>
      </p:sp>
    </p:spTree>
    <p:extLst>
      <p:ext uri="{BB962C8B-B14F-4D97-AF65-F5344CB8AC3E}">
        <p14:creationId xmlns:p14="http://schemas.microsoft.com/office/powerpoint/2010/main" val="3127083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7A759F62-EF15-48DC-829B-9CABC12844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5086" y="158727"/>
            <a:ext cx="6544636" cy="6544636"/>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48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circle, clipart, design&#10;&#10;Description automatically generated">
            <a:extLst>
              <a:ext uri="{FF2B5EF4-FFF2-40B4-BE49-F238E27FC236}">
                <a16:creationId xmlns:a16="http://schemas.microsoft.com/office/drawing/2014/main" id="{EEB6785E-1D77-87E2-1852-3C3A1F2820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6219" y="1977443"/>
            <a:ext cx="4835781" cy="4880557"/>
          </a:xfrm>
          <a:prstGeom prst="rect">
            <a:avLst/>
          </a:prstGeom>
        </p:spPr>
      </p:pic>
      <p:sp>
        <p:nvSpPr>
          <p:cNvPr id="4" name="Rectangle 2"/>
          <p:cNvSpPr txBox="1">
            <a:spLocks noChangeArrowheads="1"/>
          </p:cNvSpPr>
          <p:nvPr/>
        </p:nvSpPr>
        <p:spPr>
          <a:xfrm>
            <a:off x="1391425" y="2549863"/>
            <a:ext cx="8229600" cy="29879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3600">
              <a:solidFill>
                <a:srgbClr val="5C8F39"/>
              </a:solidFill>
              <a:latin typeface="Berlin Sans FB Demi" panose="020E0802020502020306" pitchFamily="34" charset="0"/>
            </a:endParaRPr>
          </a:p>
        </p:txBody>
      </p:sp>
      <p:sp>
        <p:nvSpPr>
          <p:cNvPr id="5" name="TextBox 4"/>
          <p:cNvSpPr txBox="1"/>
          <p:nvPr/>
        </p:nvSpPr>
        <p:spPr>
          <a:xfrm>
            <a:off x="1091126" y="1138423"/>
            <a:ext cx="8809920" cy="7550686"/>
          </a:xfrm>
          <a:prstGeom prst="rect">
            <a:avLst/>
          </a:prstGeom>
          <a:noFill/>
        </p:spPr>
        <p:txBody>
          <a:bodyPr wrap="square" lIns="91440" tIns="45720" rIns="91440" bIns="45720" rtlCol="0" anchor="t">
            <a:spAutoFit/>
          </a:bodyPr>
          <a:lstStyle/>
          <a:p>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Farmer education programming in Cambodia</a:t>
            </a: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Constructing worker facilities in Mexico</a:t>
            </a: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Potable water and food security in Egypt </a:t>
            </a: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Solar panels &amp; lights, healthcare programs, natural disaster aid in the Philippines</a:t>
            </a:r>
            <a:endParaRPr lang="en-US">
              <a:latin typeface="Calibri"/>
              <a:ea typeface="Calibri"/>
              <a:cs typeface="Calibri"/>
            </a:endParaRP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School constructions in India and Turkey</a:t>
            </a: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Worker housing in Colombia</a:t>
            </a: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r>
              <a:rPr lang="en-US" sz="2200">
                <a:latin typeface="Calibri"/>
                <a:ea typeface="Calibri"/>
                <a:cs typeface="Calibri"/>
              </a:rPr>
              <a:t>Education scholarships and worker transportation in the Dominican Republic</a:t>
            </a: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endParaRPr lang="en-US" sz="2200">
              <a:latin typeface="Calibri"/>
              <a:ea typeface="Calibri"/>
              <a:cs typeface="Calibri"/>
            </a:endParaRPr>
          </a:p>
          <a:p>
            <a:pPr marL="342900" indent="-342900">
              <a:buFont typeface="Arial" panose="020B0604020202020204" pitchFamily="34" charset="0"/>
              <a:buChar char="•"/>
            </a:pPr>
            <a:endParaRPr lang="en-US" sz="2200" b="1">
              <a:latin typeface="Calibri"/>
              <a:ea typeface="Calibri"/>
              <a:cs typeface="Calibri"/>
            </a:endParaRPr>
          </a:p>
          <a:p>
            <a:endParaRPr lang="en-US" sz="2200" b="1">
              <a:latin typeface="Calibri"/>
              <a:ea typeface="Calibri"/>
              <a:cs typeface="Calibri"/>
            </a:endParaRPr>
          </a:p>
          <a:p>
            <a:endParaRPr lang="en-US" sz="2200">
              <a:latin typeface="Calibri"/>
              <a:ea typeface="Calibri"/>
              <a:cs typeface="Calibri"/>
            </a:endParaRPr>
          </a:p>
        </p:txBody>
      </p:sp>
      <p:sp>
        <p:nvSpPr>
          <p:cNvPr id="8" name="Title 1">
            <a:extLst>
              <a:ext uri="{FF2B5EF4-FFF2-40B4-BE49-F238E27FC236}">
                <a16:creationId xmlns:a16="http://schemas.microsoft.com/office/drawing/2014/main" id="{A30C58D9-D98F-3E2C-2C61-E21C4650198D}"/>
              </a:ext>
            </a:extLst>
          </p:cNvPr>
          <p:cNvSpPr txBox="1">
            <a:spLocks/>
          </p:cNvSpPr>
          <p:nvPr/>
        </p:nvSpPr>
        <p:spPr>
          <a:xfrm>
            <a:off x="633145" y="367124"/>
            <a:ext cx="10925710" cy="78984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a:solidFill>
                  <a:srgbClr val="5C8F39"/>
                </a:solidFill>
                <a:latin typeface="Century Gothic"/>
              </a:rPr>
              <a:t>2023-4 Community Development Highlights</a:t>
            </a:r>
          </a:p>
        </p:txBody>
      </p:sp>
    </p:spTree>
    <p:extLst>
      <p:ext uri="{BB962C8B-B14F-4D97-AF65-F5344CB8AC3E}">
        <p14:creationId xmlns:p14="http://schemas.microsoft.com/office/powerpoint/2010/main" val="881519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ED06B-A7A7-6D91-2597-E17D915023A8}"/>
              </a:ext>
            </a:extLst>
          </p:cNvPr>
          <p:cNvSpPr>
            <a:spLocks noGrp="1"/>
          </p:cNvSpPr>
          <p:nvPr>
            <p:ph type="title"/>
          </p:nvPr>
        </p:nvSpPr>
        <p:spPr>
          <a:xfrm>
            <a:off x="5745418" y="876239"/>
            <a:ext cx="3772758" cy="1284351"/>
          </a:xfrm>
        </p:spPr>
        <p:txBody>
          <a:bodyPr>
            <a:normAutofit/>
          </a:bodyPr>
          <a:lstStyle/>
          <a:p>
            <a:pPr>
              <a:lnSpc>
                <a:spcPct val="90000"/>
              </a:lnSpc>
            </a:pPr>
            <a:r>
              <a:rPr lang="en-US" sz="2800" b="1"/>
              <a:t>CELEBES, Philippines</a:t>
            </a:r>
            <a:br>
              <a:rPr lang="en-US" sz="2800" b="1"/>
            </a:br>
            <a:r>
              <a:rPr lang="en-US" sz="2800" b="1"/>
              <a:t>CDP 2014: Solar Lights</a:t>
            </a:r>
          </a:p>
        </p:txBody>
      </p:sp>
      <p:pic>
        <p:nvPicPr>
          <p:cNvPr id="13" name="Picture 12" descr="A person showing a person something on a tablet&#10;&#10;Description automatically generated with low confidence">
            <a:extLst>
              <a:ext uri="{FF2B5EF4-FFF2-40B4-BE49-F238E27FC236}">
                <a16:creationId xmlns:a16="http://schemas.microsoft.com/office/drawing/2014/main" id="{DA755321-0A34-F21E-6694-E1EF052CF9BE}"/>
              </a:ext>
            </a:extLst>
          </p:cNvPr>
          <p:cNvPicPr>
            <a:picLocks noChangeAspect="1"/>
          </p:cNvPicPr>
          <p:nvPr/>
        </p:nvPicPr>
        <p:blipFill rotWithShape="1">
          <a:blip r:embed="rId2">
            <a:extLst>
              <a:ext uri="{28A0092B-C50C-407E-A947-70E740481C1C}">
                <a14:useLocalDpi xmlns:a14="http://schemas.microsoft.com/office/drawing/2010/main" val="0"/>
              </a:ext>
            </a:extLst>
          </a:blip>
          <a:srcRect r="5" b="35843"/>
          <a:stretch/>
        </p:blipFill>
        <p:spPr>
          <a:xfrm>
            <a:off x="20" y="4518832"/>
            <a:ext cx="2734360" cy="2339169"/>
          </a:xfrm>
          <a:prstGeom prst="rect">
            <a:avLst/>
          </a:prstGeom>
        </p:spPr>
      </p:pic>
      <p:pic>
        <p:nvPicPr>
          <p:cNvPr id="6" name="Picture 5" descr="A group of people holding a plaque&#10;&#10;Description automatically generated with low confidence">
            <a:extLst>
              <a:ext uri="{FF2B5EF4-FFF2-40B4-BE49-F238E27FC236}">
                <a16:creationId xmlns:a16="http://schemas.microsoft.com/office/drawing/2014/main" id="{34505F7D-D2B1-DA9E-EBA8-B23163A58F17}"/>
              </a:ext>
            </a:extLst>
          </p:cNvPr>
          <p:cNvPicPr>
            <a:picLocks noChangeAspect="1"/>
          </p:cNvPicPr>
          <p:nvPr/>
        </p:nvPicPr>
        <p:blipFill rotWithShape="1">
          <a:blip r:embed="rId3">
            <a:extLst>
              <a:ext uri="{28A0092B-C50C-407E-A947-70E740481C1C}">
                <a14:useLocalDpi xmlns:a14="http://schemas.microsoft.com/office/drawing/2010/main" val="0"/>
              </a:ext>
            </a:extLst>
          </a:blip>
          <a:srcRect l="9876" r="-1" b="-1"/>
          <a:stretch/>
        </p:blipFill>
        <p:spPr>
          <a:xfrm>
            <a:off x="-1" y="10"/>
            <a:ext cx="5468767" cy="4551027"/>
          </a:xfrm>
          <a:prstGeom prst="rect">
            <a:avLst/>
          </a:prstGeom>
        </p:spPr>
      </p:pic>
      <p:sp>
        <p:nvSpPr>
          <p:cNvPr id="3" name="Content Placeholder 2">
            <a:extLst>
              <a:ext uri="{FF2B5EF4-FFF2-40B4-BE49-F238E27FC236}">
                <a16:creationId xmlns:a16="http://schemas.microsoft.com/office/drawing/2014/main" id="{4C9C85BE-11D0-C3AD-50FA-2B327766BAF5}"/>
              </a:ext>
            </a:extLst>
          </p:cNvPr>
          <p:cNvSpPr>
            <a:spLocks noGrp="1"/>
          </p:cNvSpPr>
          <p:nvPr>
            <p:ph idx="1"/>
          </p:nvPr>
        </p:nvSpPr>
        <p:spPr>
          <a:xfrm>
            <a:off x="5468766" y="2160590"/>
            <a:ext cx="6551169" cy="4384932"/>
          </a:xfrm>
        </p:spPr>
        <p:txBody>
          <a:bodyPr>
            <a:noAutofit/>
          </a:bodyPr>
          <a:lstStyle/>
          <a:p>
            <a:pPr>
              <a:lnSpc>
                <a:spcPct val="90000"/>
              </a:lnSpc>
            </a:pPr>
            <a:r>
              <a:rPr lang="en-US" sz="2000" b="0" i="0">
                <a:solidFill>
                  <a:schemeClr val="tx1"/>
                </a:solidFill>
                <a:effectLst/>
                <a:latin typeface="Calibri"/>
                <a:ea typeface="Calibri"/>
                <a:cs typeface="Calibri"/>
              </a:rPr>
              <a:t> For many remotely-located villagers working with Celebes, cell phone communication is the only way to coordinate for the collection of their coconuts- an often-complicated process involving the maneuvering of large trucks across extreme terrain. Despite this necessity, many villagers lack access to electricity and must travel more than an hour to charge their devices, which are thus only charged for one or two days a week. In order to address this dilemma farmer members decided to install solar panels in villager homes to provide basic lighting and allow for the charging of phones. This also increases community safety and provides light after dark for a better quality of life.</a:t>
            </a:r>
            <a:endParaRPr lang="en-US" sz="2000">
              <a:solidFill>
                <a:schemeClr val="tx1"/>
              </a:solidFill>
              <a:latin typeface="Calibri"/>
              <a:ea typeface="Calibri"/>
              <a:cs typeface="Calibri"/>
            </a:endParaRPr>
          </a:p>
        </p:txBody>
      </p:sp>
      <p:pic>
        <p:nvPicPr>
          <p:cNvPr id="9" name="Picture 8" descr="A picture containing person&#10;&#10;Description automatically generated">
            <a:extLst>
              <a:ext uri="{FF2B5EF4-FFF2-40B4-BE49-F238E27FC236}">
                <a16:creationId xmlns:a16="http://schemas.microsoft.com/office/drawing/2014/main" id="{6CB7F48A-CD1B-CDFC-2F50-3A04B8D3C36E}"/>
              </a:ext>
            </a:extLst>
          </p:cNvPr>
          <p:cNvPicPr>
            <a:picLocks noChangeAspect="1"/>
          </p:cNvPicPr>
          <p:nvPr/>
        </p:nvPicPr>
        <p:blipFill rotWithShape="1">
          <a:blip r:embed="rId4">
            <a:extLst>
              <a:ext uri="{28A0092B-C50C-407E-A947-70E740481C1C}">
                <a14:useLocalDpi xmlns:a14="http://schemas.microsoft.com/office/drawing/2010/main" val="0"/>
              </a:ext>
            </a:extLst>
          </a:blip>
          <a:srcRect r="4" b="35843"/>
          <a:stretch/>
        </p:blipFill>
        <p:spPr>
          <a:xfrm>
            <a:off x="2734379" y="4518262"/>
            <a:ext cx="2734387" cy="2339169"/>
          </a:xfrm>
          <a:prstGeom prst="rect">
            <a:avLst/>
          </a:prstGeom>
        </p:spPr>
      </p:pic>
      <p:pic>
        <p:nvPicPr>
          <p:cNvPr id="19" name="Picture 18" descr="Icon&#10;&#10;Description automatically generated">
            <a:extLst>
              <a:ext uri="{FF2B5EF4-FFF2-40B4-BE49-F238E27FC236}">
                <a16:creationId xmlns:a16="http://schemas.microsoft.com/office/drawing/2014/main" id="{C6C7A9C2-3267-4718-6C6A-4F569D1D60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8176" y="100499"/>
            <a:ext cx="1926771" cy="1926771"/>
          </a:xfrm>
          <a:prstGeom prst="rect">
            <a:avLst/>
          </a:prstGeom>
        </p:spPr>
      </p:pic>
    </p:spTree>
    <p:extLst>
      <p:ext uri="{BB962C8B-B14F-4D97-AF65-F5344CB8AC3E}">
        <p14:creationId xmlns:p14="http://schemas.microsoft.com/office/powerpoint/2010/main" val="215497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ircle, clipart, design&#10;&#10;Description automatically generated">
            <a:extLst>
              <a:ext uri="{FF2B5EF4-FFF2-40B4-BE49-F238E27FC236}">
                <a16:creationId xmlns:a16="http://schemas.microsoft.com/office/drawing/2014/main" id="{D882765C-1FF8-A2D9-6008-7720CF33EA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768" y="1772024"/>
            <a:ext cx="4835781" cy="4880557"/>
          </a:xfrm>
          <a:prstGeom prst="rect">
            <a:avLst/>
          </a:prstGeom>
        </p:spPr>
      </p:pic>
      <p:sp>
        <p:nvSpPr>
          <p:cNvPr id="2" name="Title 1">
            <a:extLst>
              <a:ext uri="{FF2B5EF4-FFF2-40B4-BE49-F238E27FC236}">
                <a16:creationId xmlns:a16="http://schemas.microsoft.com/office/drawing/2014/main" id="{E40ED06B-A7A7-6D91-2597-E17D915023A8}"/>
              </a:ext>
            </a:extLst>
          </p:cNvPr>
          <p:cNvSpPr>
            <a:spLocks noGrp="1"/>
          </p:cNvSpPr>
          <p:nvPr>
            <p:ph type="title"/>
          </p:nvPr>
        </p:nvSpPr>
        <p:spPr>
          <a:xfrm>
            <a:off x="989768" y="609600"/>
            <a:ext cx="5498361" cy="1320800"/>
          </a:xfrm>
        </p:spPr>
        <p:txBody>
          <a:bodyPr anchor="ctr">
            <a:normAutofit/>
          </a:bodyPr>
          <a:lstStyle/>
          <a:p>
            <a:pPr>
              <a:lnSpc>
                <a:spcPct val="90000"/>
              </a:lnSpc>
            </a:pPr>
            <a:r>
              <a:rPr lang="en-US" sz="2800" b="1"/>
              <a:t>BioTropic, Dominican Republic</a:t>
            </a:r>
            <a:br>
              <a:rPr lang="en-US" sz="2800" b="1"/>
            </a:br>
            <a:r>
              <a:rPr lang="en-US" sz="2800" b="1"/>
              <a:t>CDP 2017: Natural Disaster Relief</a:t>
            </a:r>
          </a:p>
        </p:txBody>
      </p:sp>
      <p:sp>
        <p:nvSpPr>
          <p:cNvPr id="3" name="Content Placeholder 2">
            <a:extLst>
              <a:ext uri="{FF2B5EF4-FFF2-40B4-BE49-F238E27FC236}">
                <a16:creationId xmlns:a16="http://schemas.microsoft.com/office/drawing/2014/main" id="{4C9C85BE-11D0-C3AD-50FA-2B327766BAF5}"/>
              </a:ext>
            </a:extLst>
          </p:cNvPr>
          <p:cNvSpPr>
            <a:spLocks noGrp="1"/>
          </p:cNvSpPr>
          <p:nvPr>
            <p:ph idx="1"/>
          </p:nvPr>
        </p:nvSpPr>
        <p:spPr>
          <a:xfrm>
            <a:off x="195943" y="1774371"/>
            <a:ext cx="7329189" cy="4397829"/>
          </a:xfrm>
        </p:spPr>
        <p:txBody>
          <a:bodyPr>
            <a:noAutofit/>
          </a:bodyPr>
          <a:lstStyle/>
          <a:p>
            <a:r>
              <a:rPr lang="en-US" sz="2400" b="0" i="0">
                <a:effectLst/>
                <a:latin typeface="Calibri"/>
                <a:ea typeface="Calibri"/>
                <a:cs typeface="Calibri"/>
              </a:rPr>
              <a:t>  In 2017, a series of tropical storms severely damaged crops and infrastructure in the DR, forcing Finca de la Lobo to split into two separate villages. Following this disaster, producers have divided premium funds between the two villages, with post hurricane projects supporting producer morale and survival as they rebuild their community. Projects included a worker compensation fund to alleviate wages lost to flooded crops. Replanting of banana trees was a big effort, as well as the installation of improved irrigation system in defense of future natural disasters. There was also the planning of a community event and an inter-village soccer league, with jerseys and gear. </a:t>
            </a:r>
            <a:endParaRPr lang="en-US" sz="2400">
              <a:latin typeface="Calibri"/>
              <a:ea typeface="Calibri"/>
              <a:cs typeface="Calibri"/>
            </a:endParaRPr>
          </a:p>
        </p:txBody>
      </p:sp>
      <p:pic>
        <p:nvPicPr>
          <p:cNvPr id="22" name="Picture 21" descr="A group of people posing for a photo&#10;&#10;Description automatically generated">
            <a:extLst>
              <a:ext uri="{FF2B5EF4-FFF2-40B4-BE49-F238E27FC236}">
                <a16:creationId xmlns:a16="http://schemas.microsoft.com/office/drawing/2014/main" id="{D7E64AF4-37E1-7A70-399A-CEA455E9F054}"/>
              </a:ext>
            </a:extLst>
          </p:cNvPr>
          <p:cNvPicPr>
            <a:picLocks noChangeAspect="1"/>
          </p:cNvPicPr>
          <p:nvPr/>
        </p:nvPicPr>
        <p:blipFill rotWithShape="1">
          <a:blip r:embed="rId3">
            <a:extLst>
              <a:ext uri="{28A0092B-C50C-407E-A947-70E740481C1C}">
                <a14:useLocalDpi xmlns:a14="http://schemas.microsoft.com/office/drawing/2010/main" val="0"/>
              </a:ext>
            </a:extLst>
          </a:blip>
          <a:srcRect l="7436" r="16593" b="-2"/>
          <a:stretch/>
        </p:blipFill>
        <p:spPr>
          <a:xfrm>
            <a:off x="7531482" y="10"/>
            <a:ext cx="4657341" cy="3448414"/>
          </a:xfrm>
          <a:prstGeom prst="rect">
            <a:avLst/>
          </a:prstGeom>
        </p:spPr>
      </p:pic>
      <p:pic>
        <p:nvPicPr>
          <p:cNvPr id="20" name="Picture 19" descr="A group of people standing together outside&#10;&#10;Description automatically generated with low confidence">
            <a:extLst>
              <a:ext uri="{FF2B5EF4-FFF2-40B4-BE49-F238E27FC236}">
                <a16:creationId xmlns:a16="http://schemas.microsoft.com/office/drawing/2014/main" id="{66B4FF47-86A6-ECD6-C588-931B765B7A4B}"/>
              </a:ext>
            </a:extLst>
          </p:cNvPr>
          <p:cNvPicPr>
            <a:picLocks noChangeAspect="1"/>
          </p:cNvPicPr>
          <p:nvPr/>
        </p:nvPicPr>
        <p:blipFill rotWithShape="1">
          <a:blip r:embed="rId4">
            <a:extLst>
              <a:ext uri="{28A0092B-C50C-407E-A947-70E740481C1C}">
                <a14:useLocalDpi xmlns:a14="http://schemas.microsoft.com/office/drawing/2010/main" val="0"/>
              </a:ext>
            </a:extLst>
          </a:blip>
          <a:srcRect l="5048" r="18552"/>
          <a:stretch/>
        </p:blipFill>
        <p:spPr>
          <a:xfrm>
            <a:off x="7528308" y="3437472"/>
            <a:ext cx="4657341" cy="3428996"/>
          </a:xfrm>
          <a:prstGeom prst="rect">
            <a:avLst/>
          </a:prstGeom>
        </p:spPr>
      </p:pic>
    </p:spTree>
    <p:extLst>
      <p:ext uri="{BB962C8B-B14F-4D97-AF65-F5344CB8AC3E}">
        <p14:creationId xmlns:p14="http://schemas.microsoft.com/office/powerpoint/2010/main" val="54395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cf22ae8-cd19-408d-b2c2-52175ebda7b7" xsi:nil="true"/>
    <lcf76f155ced4ddcb4097134ff3c332f xmlns="825844af-e875-4806-a2d7-b6746319f98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90DFB1B483344B079700721781F8D" ma:contentTypeVersion="17" ma:contentTypeDescription="Create a new document." ma:contentTypeScope="" ma:versionID="65f03ad4ad9fb4bc593406d62735a14f">
  <xsd:schema xmlns:xsd="http://www.w3.org/2001/XMLSchema" xmlns:xs="http://www.w3.org/2001/XMLSchema" xmlns:p="http://schemas.microsoft.com/office/2006/metadata/properties" xmlns:ns2="825844af-e875-4806-a2d7-b6746319f98a" xmlns:ns3="9cf22ae8-cd19-408d-b2c2-52175ebda7b7" targetNamespace="http://schemas.microsoft.com/office/2006/metadata/properties" ma:root="true" ma:fieldsID="0fd81d8e19994c2397cfa5cf2b1cbef2" ns2:_="" ns3:_="">
    <xsd:import namespace="825844af-e875-4806-a2d7-b6746319f98a"/>
    <xsd:import namespace="9cf22ae8-cd19-408d-b2c2-52175ebda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844af-e875-4806-a2d7-b6746319f9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8058ba0-8c81-4cbe-a3ad-621084f10b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22ae8-cd19-408d-b2c2-52175ebda7b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0a2f82f-cedf-4f6e-b3b7-06a41d5e3deb}" ma:internalName="TaxCatchAll" ma:showField="CatchAllData" ma:web="9cf22ae8-cd19-408d-b2c2-52175ebda7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025DEC-C119-467E-8F1B-3C30F1DA7ADB}">
  <ds:schemaRefs>
    <ds:schemaRef ds:uri="http://schemas.microsoft.com/sharepoint/v3/contenttype/forms"/>
  </ds:schemaRefs>
</ds:datastoreItem>
</file>

<file path=customXml/itemProps2.xml><?xml version="1.0" encoding="utf-8"?>
<ds:datastoreItem xmlns:ds="http://schemas.openxmlformats.org/officeDocument/2006/customXml" ds:itemID="{29957E95-D9A1-4C08-B3DE-F2D869C900DF}">
  <ds:schemaRefs>
    <ds:schemaRef ds:uri="825844af-e875-4806-a2d7-b6746319f98a"/>
    <ds:schemaRef ds:uri="9cf22ae8-cd19-408d-b2c2-52175ebda7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E1A177A-B3C7-4C8E-A2BE-591D0F902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844af-e875-4806-a2d7-b6746319f98a"/>
    <ds:schemaRef ds:uri="9cf22ae8-cd19-408d-b2c2-52175ebda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11</Slides>
  <Notes>3</Notes>
  <HiddenSlides>0</HiddenSlide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Facet</vt:lpstr>
      <vt:lpstr>PowerPoint Presentation</vt:lpstr>
      <vt:lpstr>Our Philosophy </vt:lpstr>
      <vt:lpstr>PowerPoint Presentation</vt:lpstr>
      <vt:lpstr>PowerPoint Presentation</vt:lpstr>
      <vt:lpstr>Admissible Projects per the FairTSA Standard</vt:lpstr>
      <vt:lpstr>PowerPoint Presentation</vt:lpstr>
      <vt:lpstr>PowerPoint Presentation</vt:lpstr>
      <vt:lpstr>CELEBES, Philippines CDP 2014: Solar Lights</vt:lpstr>
      <vt:lpstr>BioTropic, Dominican Republic CDP 2017: Natural Disaster Relief</vt:lpstr>
      <vt:lpstr>Kokonut Pacific,  Solomon Islands CDP 2020: Eco crisis into Opportunity</vt:lpstr>
      <vt:lpstr>La Samaria, Columbia  CDP 2021: Building Houses and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revision>86</cp:revision>
  <dcterms:created xsi:type="dcterms:W3CDTF">2017-06-07T18:35:03Z</dcterms:created>
  <dcterms:modified xsi:type="dcterms:W3CDTF">2023-11-15T22:00:02Z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0x01010091190DFB1B483344B079700721781F8D</vt:lpwstr>
  </property>
  <property fmtid="{D5CDD505-2E9C-101B-9397-08002B2CF9AE}" pid="3" name="MediaServiceImageTags">
    <vt:lpwstr/>
  </property>
</Properties>
</file>